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3" Type="http://schemas.openxmlformats.org/officeDocument/2006/relationships/viewProps" Target="viewProps.xml" /><Relationship Id="rId32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35" Type="http://schemas.openxmlformats.org/officeDocument/2006/relationships/tableStyles" Target="tableStyles.xml" /><Relationship Id="rId3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Simple Linear Regression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Correlation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r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rPr>
                              <m:nor/>
                              <m:sty m:val="p"/>
                            </m:rPr>
                            <m:t>Covariance of </m:t>
                          </m:r>
                          <m:r>
                            <m:t>Y</m:t>
                          </m:r>
                          <m:r>
                            <m:rPr>
                              <m:nor/>
                              <m:sty m:val="p"/>
                            </m:rPr>
                            <m:t> and </m:t>
                          </m:r>
                          <m:r>
                            <m:t>X</m:t>
                          </m:r>
                        </m:num>
                        <m:den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rPr>
                                  <m:nor/>
                                  <m:sty m:val="p"/>
                                </m:rPr>
                                <m:t>Standard deviation of </m:t>
                              </m:r>
                              <m:r>
                                <m:t>Y</m:t>
                              </m:r>
                            </m:e>
                          </m:d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rPr>
                                  <m:nor/>
                                  <m:sty m:val="p"/>
                                </m:rPr>
                                <m:t>Standard deviation of </m:t>
                              </m:r>
                              <m:r>
                                <m:t>X</m:t>
                              </m:r>
                            </m:e>
                          </m: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sample correlation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Covariance of </m:t>
                    </m:r>
                    <m:r>
                      <m:t>Y</m:t>
                    </m:r>
                    <m:r>
                      <m:rPr>
                        <m:nor/>
                        <m:sty m:val="p"/>
                      </m:rPr>
                      <m:t> and </m:t>
                    </m:r>
                    <m:r>
                      <m:t>X</m:t>
                    </m:r>
                  </m:oMath>
                </a14:m>
                <a:r>
                  <a:rPr/>
                  <a:t>: covariance between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Standard deviation of </m:t>
                    </m:r>
                    <m:r>
                      <m:t>X</m:t>
                    </m:r>
                  </m:oMath>
                </a14:m>
                <a:r>
                  <a:rPr/>
                  <a:t>: standard deviation of the independent variable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Standard deviation of </m:t>
                    </m:r>
                    <m:r>
                      <m:t>Y</m:t>
                    </m:r>
                  </m:oMath>
                </a14:m>
                <a:r>
                  <a:rPr/>
                  <a:t>: standard deviation of the dependent variable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Correlation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 = \frac{\text{Covariance of } Y \text{ and } X}{(\text{Standard deviation of } Y)(\text{Standard deviation of } X)} \tag{7}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sample correlation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$\text{Covariance of } Y \text{ and } X$: covariance between $X$ and $Y$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$\text{Standard deviation of } X$: standard deviation of the independent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$\text{Standard deviation of } Y$: standard deviation of the dependent variable</a:t>
                </a:r>
              </a:p>
            </p:txBody>
          </p:sp>
        </mc:Choice>
      </mc:AlternateContent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Homoskedasticity Assumption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Sup>
                            <m:e>
                              <m:r>
                                <m:t>ε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  <m:sup>
                              <m:r>
                                <m:t>2</m:t>
                              </m:r>
                            </m:sup>
                          </m:sSubSup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sSubSup>
                        <m:e>
                          <m:r>
                            <m:t>σ</m:t>
                          </m:r>
                        </m:e>
                        <m:sub>
                          <m:r>
                            <m:t>ε</m:t>
                          </m:r>
                        </m:sub>
                        <m:sup>
                          <m:r>
                            <m:t>2</m:t>
                          </m:r>
                        </m:sup>
                      </m:sSubSup>
                      <m:r>
                        <m:rPr>
                          <m:sty m:val="p"/>
                        </m:rPr>
                        <m:t>,</m:t>
                      </m:r>
                      <m:r>
                        <m:t> </m:t>
                      </m:r>
                      <m:r>
                        <m:t>i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1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rPr>
                          <m:sty m:val="p"/>
                        </m:rPr>
                        <m:t>…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t>n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ε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</a:t>
                </a:r>
              </a:p>
              <a:p>
                <a:pPr lvl="0"/>
                <a14:m>
                  <m:oMath xmlns:m="http://schemas.openxmlformats.org/officeDocument/2006/math">
                    <m:sSubSup>
                      <m:e>
                        <m:r>
                          <m:t>σ</m:t>
                        </m:r>
                      </m:e>
                      <m:sub>
                        <m:r>
                          <m:t>ε</m:t>
                        </m:r>
                      </m:sub>
                      <m:sup>
                        <m:r>
                          <m:t>2</m:t>
                        </m:r>
                      </m:sup>
                    </m:sSubSup>
                  </m:oMath>
                </a14:m>
                <a:r>
                  <a:rPr/>
                  <a:t>: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</m:oMath>
                </a14:m>
                <a:r>
                  <a:rPr/>
                  <a:t>: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Homoskedasticity Assumption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E(\varepsilon_i^2) = \sigma_\varepsilon^2,\quad i = 1, \ldots, n \tag{8}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$\varepsilon_i$: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$\sigma_\varepsilon^2$: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$E$: </a:t>
                </a:r>
              </a:p>
            </p:txBody>
          </p:sp>
        </mc:Choice>
      </mc:AlternateContent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Sum of Squares Regression (SSR)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acc>
                                        <m:accPr>
                                          <m:chr m:val="̂"/>
                                        </m:accPr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Y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Y</m:t>
                            </m:r>
                          </m:e>
                        </m:acc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predicted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Y</m:t>
                        </m:r>
                      </m:e>
                    </m:acc>
                  </m:oMath>
                </a14:m>
                <a:r>
                  <a:rPr/>
                  <a:t>: mean of the dependent variable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Sum of Squares Regression (SSR)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\sum_{i=1}^{n} \left( \hat{Y}_i - \bar{Y} \right)^2 \tag{9}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$\hat{Y}_i$: predicted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$\bar{Y}$: mean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Coefficient of Determination </a:t>
                </a:r>
                <a14:m>
                  <m:oMath xmlns:m="http://schemas.openxmlformats.org/officeDocument/2006/math"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p>
                          <m:e>
                            <m:r>
                              <m:t>R</m:t>
                            </m:r>
                          </m:e>
                          <m:sup>
                            <m:r>
                              <m:t>2</m:t>
                            </m:r>
                          </m:sup>
                        </m:sSup>
                      </m:e>
                    </m:d>
                  </m:oMath>
                </a14:m>
              </a:p>
            </p:txBody>
          </p:sp>
        </mc:Choice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Coefficient of determination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rPr>
                              <m:nor/>
                              <m:sty m:val="p"/>
                            </m:rPr>
                            <m:t>Sum of squares regression</m:t>
                          </m:r>
                        </m:num>
                        <m:den>
                          <m:r>
                            <m:rPr>
                              <m:nor/>
                              <m:sty m:val="p"/>
                            </m:rPr>
                            <m:t>Sum of squares total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Coefficient of determination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acc>
                                            <m:accPr>
                                              <m:chr m:val="̂"/>
                                            </m:accPr>
                                            <m:e>
                                              <m:r>
                                                <m:t>Y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:r>
                  <a:rPr/>
                  <a:t>coefficient of determination: is the percentage of the variation of the dependent variable that is explained by the independent variable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Y</m:t>
                            </m:r>
                          </m:e>
                        </m:acc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predicted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observed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Y</m:t>
                        </m:r>
                      </m:e>
                    </m:acc>
                  </m:oMath>
                </a14:m>
                <a:r>
                  <a:rPr/>
                  <a:t>: mean of the dependent variable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Coefficient of Determination $(R^2)$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\text{Coefficient of determination} = \dfrac{\text{Sum of squares regression}}{\text{Sum of squares total}}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\text{Coefficient of determination} = \frac{\sum_{i=1}^{n} (\hat{Y}_i - \bar{Y})^2}{\sum_{i=1}^{n} (Y_i - \bar{Y})^2} \tag{10}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coefficient of determination: is the percentage of the variation of the dependent variable that is explained by the independent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$\hat{Y}_i$: predicted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observed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$\bar{Y}$: mean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Relationship Between </a:t>
                </a:r>
                <a14:m>
                  <m:oMath xmlns:m="http://schemas.openxmlformats.org/officeDocument/2006/math">
                    <m:sSup>
                      <m:e>
                        <m:r>
                          <m:t>r</m:t>
                        </m:r>
                      </m:e>
                      <m:sup>
                        <m:r>
                          <m:t>2</m:t>
                        </m:r>
                      </m:sup>
                    </m:sSup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sSup>
                      <m:e>
                        <m:r>
                          <m:t>R</m:t>
                        </m:r>
                      </m:e>
                      <m:sup>
                        <m:r>
                          <m:t>2</m:t>
                        </m:r>
                      </m:sup>
                    </m:sSup>
                  </m:oMath>
                </a14:m>
              </a:p>
            </p:txBody>
          </p:sp>
        </mc:Choice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r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acc>
                                            <m:accPr>
                                              <m:chr m:val="̂"/>
                                            </m:accPr>
                                            <m:e>
                                              <m:r>
                                                <m:t>Y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r>
                            <m:t>R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sample correlation coefficient</a:t>
                </a:r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R</m:t>
                        </m:r>
                      </m:e>
                      <m:sup>
                        <m:r>
                          <m:t>2</m:t>
                        </m:r>
                      </m:sup>
                    </m:sSup>
                  </m:oMath>
                </a14:m>
                <a:r>
                  <a:rPr/>
                  <a:t>: coefficient of determination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Relationship Between $r^2$ and $R^2$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r^2 = \frac{\sum_{i=1}^{n} \left( \hat{Y}_i - \bar{Y} \right)^2}{\sum_{i=1}^{n} \left( Y_i - \bar{Y} \right)^2} = R^2 \tag{11}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sample correlation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$R^2$: coefficient of determination</a:t>
                </a:r>
              </a:p>
            </p:txBody>
          </p:sp>
        </mc:Choice>
      </mc:AlternateContent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Mean Square Regression (MSR) with k Parameters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MSR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rPr>
                              <m:nor/>
                              <m:sty m:val="p"/>
                            </m:rPr>
                            <m:t>Sum of squares regression</m:t>
                          </m:r>
                        </m:num>
                        <m:den>
                          <m:r>
                            <m:t>k</m:t>
                          </m:r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acc>
                                            <m:accPr>
                                              <m:chr m:val="̂"/>
                                            </m:accPr>
                                            <m:e>
                                              <m:r>
                                                <m:t>Y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m:t>1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MSR</m:t>
                    </m:r>
                  </m:oMath>
                </a14:m>
                <a:r>
                  <a:rPr/>
                  <a:t>: mean square regression</a:t>
                </a:r>
              </a:p>
              <a:p>
                <a:pPr lvl="0"/>
                <a14:m>
                  <m:oMath xmlns:m="http://schemas.openxmlformats.org/officeDocument/2006/math">
                    <m:r>
                      <m:t>k</m:t>
                    </m:r>
                  </m:oMath>
                </a14:m>
                <a:r>
                  <a:rPr/>
                  <a:t>: number of independent variables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Mean Square Regression (MSR) with k Parameters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\text{MSR} = \frac{\text{Sum of squares regression}}{k} = \frac{\sum_{i=1}^{n} (\hat{Y}_i - \bar{Y})^2}{1} \tag{12}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$\text{MSR}$: mean square regression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$k$: number of independent variables</a:t>
                </a:r>
              </a:p>
            </p:txBody>
          </p:sp>
        </mc:Choice>
      </mc:AlternateContent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Mean Square Regression (MSR)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MSR</m:t>
                      </m:r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acc>
                                        <m:accPr>
                                          <m:chr m:val="̂"/>
                                        </m:accPr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Y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MSR</m:t>
                    </m:r>
                  </m:oMath>
                </a14:m>
                <a:r>
                  <a:rPr/>
                  <a:t>: mean square regression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Y</m:t>
                            </m:r>
                          </m:e>
                        </m:acc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predicted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Y</m:t>
                        </m:r>
                      </m:e>
                    </m:acc>
                  </m:oMath>
                </a14:m>
                <a:r>
                  <a:rPr/>
                  <a:t>: mean of the dependent variable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Mean Square Regression (MSR)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\text{MSR} = \sum_{i=1}^{n} (\hat{Y}_i - \bar{Y})^2 \tag{13}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$\text{MSR}$: mean square regression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$\hat{Y}_i$: predicted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$\bar{Y}$: mean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Mean Square Error (MSE)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MSE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rPr>
                              <m:nor/>
                              <m:sty m:val="p"/>
                            </m:rPr>
                            <m:t>Sum of squares error</m:t>
                          </m:r>
                        </m:num>
                        <m:den>
                          <m:r>
                            <m:t>n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k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MSE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sSub>
                                        <m:e>
                                          <m:acc>
                                            <m:accPr>
                                              <m:chr m:val="̂"/>
                                            </m:accPr>
                                            <m:e>
                                              <m:r>
                                                <m:t>Y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m:t>n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2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MSE</m:t>
                    </m:r>
                  </m:oMath>
                </a14:m>
                <a:r>
                  <a:rPr/>
                  <a:t>: mean square error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observed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Y</m:t>
                            </m:r>
                          </m:e>
                        </m:acc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predicted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Mean Square Error (MSE)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\text{MSE} = \frac{\text{Sum of squares error}}{n - k - 1}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\text{MSE} = \frac{\sum_{i=1}^{n} (Y_i - \hat{Y}_i)^2}{n - 2} \tag{14}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$\text{MSE}$: mean square error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observed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$\hat{Y}_i$: predicted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F-distributed test statistic (MSR/MSE)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f>
                            <m:fPr>
                              <m:type m:val="bar"/>
                            </m:fPr>
                            <m:num>
                              <m:r>
                                <m:rPr>
                                  <m:nor/>
                                  <m:sty m:val="p"/>
                                </m:rPr>
                                <m:t>Sum of squares regression</m:t>
                              </m:r>
                            </m:num>
                            <m:den>
                              <m:r>
                                <m:t>k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type m:val="bar"/>
                            </m:fPr>
                            <m:num>
                              <m:r>
                                <m:rPr>
                                  <m:nor/>
                                  <m:sty m:val="p"/>
                                </m:rPr>
                                <m:t>Sum of squares error</m:t>
                              </m:r>
                            </m:num>
                            <m:den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k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den>
                          </m:f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rPr>
                              <m:nor/>
                              <m:sty m:val="p"/>
                            </m:rPr>
                            <m:t>MSR</m:t>
                          </m:r>
                        </m:num>
                        <m:den>
                          <m:r>
                            <m:rPr>
                              <m:nor/>
                              <m:sty m:val="p"/>
                            </m:rPr>
                            <m:t>MSE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f>
                            <m:fPr>
                              <m:type m:val="bar"/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</m:accPr>
                                                <m:e>
                                                  <m:r>
                                                    <m:t>Y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acc>
                                            <m:accPr>
                                              <m:chr m:val="‾"/>
                                            </m:accPr>
                                            <m:e>
                                              <m:r>
                                                <m:t>Y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m:t>1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type m:val="bar"/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>Y</m:t>
                                              </m:r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sSub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</m:accPr>
                                                <m:e>
                                                  <m:r>
                                                    <m:t>Y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2</m:t>
                              </m:r>
                            </m:den>
                          </m:f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</m:oMath>
                </a14:m>
                <a:r>
                  <a:rPr/>
                  <a:t>: F-statistic for testing overall regression significance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Y</m:t>
                            </m:r>
                          </m:e>
                        </m:acc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predicted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observed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Y</m:t>
                        </m:r>
                      </m:e>
                    </m:acc>
                  </m:oMath>
                </a14:m>
                <a:r>
                  <a:rPr/>
                  <a:t>: mean of the dependent variable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  <m:r>
                      <m:rPr>
                        <m:sty m:val="p"/>
                      </m:rPr>
                      <m:t>−</m:t>
                    </m:r>
                    <m:r>
                      <m:t>2</m:t>
                    </m:r>
                  </m:oMath>
                </a14:m>
                <a:r>
                  <a:rPr/>
                  <a:t>: degrees of freedom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F-distributed test statistic (MSR/MSE)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F = \frac{\frac{\text{Sum of squares regression}}{k}}{\frac{\text{Sum of squares error}}{n - k - 1}} = \frac{\text{MSR}}{\text{MSE}}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F = \frac{ \frac{\sum_{i=1}^{n} (\hat{Y}_i - \bar{Y})^2}{1}}{ \frac{\sum_{i=1}^{n} (Y_i - \hat{Y}_i)^2}{n-2}} \tag{15}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$F$: F-statistic for testing overall regression significance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$\hat{Y}_i$: predicted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observed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$\bar{Y}$: mean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 - 2$: degrees of freedom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t-Test Statistic for Slope Coefficient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t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acc>
                                <m:accPr>
                                  <m:chr m:val="̂"/>
                                </m:accPr>
                                <m:e>
                                  <m:r>
                                    <m:t>b</m:t>
                                  </m:r>
                                </m:e>
                              </m:acc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sSub>
                                <m:e>
                                  <m:acc>
                                    <m:accPr>
                                      <m:chr m:val="̂"/>
                                    </m:accPr>
                                    <m:e>
                                      <m:r>
                                        <m:t>b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t-statistic for hypothesis test of the slope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b</m:t>
                            </m:r>
                          </m:e>
                        </m:acc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estimated slope coefficient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hypothesized population slope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sSub>
                          <m:e>
                            <m:acc>
                              <m:accPr>
                                <m:chr m:val="̂"/>
                              </m:accPr>
                              <m:e>
                                <m:r>
                                  <m:t>b</m:t>
                                </m:r>
                              </m:e>
                            </m:acc>
                          </m:e>
                          <m:sub>
                            <m:r>
                              <m:t>1</m:t>
                            </m:r>
                          </m:sub>
                        </m:sSub>
                      </m:sub>
                    </m:sSub>
                  </m:oMath>
                </a14:m>
                <a:r>
                  <a:rPr/>
                  <a:t>: standard error of the slope coefficient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t-Test Statistic for Slope Coefficient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t = \frac{\hat{b}_1 - B_1}{s_{\hat{b}_1}} \tag{16}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t-statistic for hypothesis test of the slope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$\hat{b}_1$: estimated slope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$B_1$: hypothesized population slope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$s_{\hat{b}_1}$: standard error of the slope coefficient</a:t>
                </a:r>
              </a:p>
            </p:txBody>
          </p:sp>
        </mc:Choice>
      </mc:AlternateContent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Standard Error of the Slope Coefficient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s</m:t>
                          </m:r>
                        </m:e>
                        <m:sub>
                          <m:sSub>
                            <m:e>
                              <m:acc>
                                <m:accPr>
                                  <m:chr m:val="̂"/>
                                </m:accPr>
                                <m:e>
                                  <m:r>
                                    <m:t>b</m:t>
                                  </m:r>
                                </m:e>
                              </m:acc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e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</m:radPr>
                            <m:deg/>
                            <m:e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acc>
                                            <m:accPr>
                                              <m:chr m:val="‾"/>
                                            </m:accPr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ra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sSub>
                          <m:e>
                            <m:acc>
                              <m:accPr>
                                <m:chr m:val="̂"/>
                              </m:accPr>
                              <m:e>
                                <m:r>
                                  <m:t>b</m:t>
                                </m:r>
                              </m:e>
                            </m:acc>
                          </m:e>
                          <m:sub>
                            <m:r>
                              <m:t>1</m:t>
                            </m:r>
                          </m:sub>
                        </m:sSub>
                      </m:sub>
                    </m:sSub>
                  </m:oMath>
                </a14:m>
                <a:r>
                  <a:rPr/>
                  <a:t>: standard error of the slope estimate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e</m:t>
                        </m:r>
                      </m:sub>
                    </m:sSub>
                  </m:oMath>
                </a14:m>
                <a:r>
                  <a:rPr/>
                  <a:t>: standard error of the estimate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Standard Error of the Slope Coefficient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s_{\hat{b}_1} = \frac{s_e}{\sqrt{\sum_{i=1}^{n} (X_i - \bar{X})^2}} \tag{17}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$s_{\hat{b}_1}$: standard error of the slope estimate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$s_e$: standard error of the estimate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t-Test Statistic for Correlation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t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r</m:t>
                          </m:r>
                          <m:rad>
                            <m:radPr>
                              <m:degHide m:val="on"/>
                            </m:radPr>
                            <m:deg/>
                            <m:e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</m:radPr>
                            <m:deg/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sSup>
                                <m:e>
                                  <m:r>
                                    <m:t>r</m:t>
                                  </m:r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t-statistic for testing correlation significance</a:t>
                </a:r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sample correlation coefficient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t-Test Statistic for Correlation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t = \frac{r\sqrt{n - 2}}{\sqrt{1 - r^2}} \tag{18}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t-statistic for testing correlation significance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sample correlation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Standard error of the intercept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s</m:t>
                          </m:r>
                        </m:e>
                        <m:sub>
                          <m:sSub>
                            <m:e>
                              <m:acc>
                                <m:accPr>
                                  <m:chr m:val="̂"/>
                                </m:accPr>
                                <m:e>
                                  <m:r>
                                    <m:t>b</m:t>
                                  </m:r>
                                </m:e>
                              </m:acc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S</m:t>
                          </m:r>
                        </m:e>
                        <m:sub>
                          <m:r>
                            <m:t>e</m:t>
                          </m:r>
                        </m:sub>
                      </m:sSub>
                      <m:rad>
                        <m:radPr>
                          <m:degHide m:val="on"/>
                        </m:radPr>
                        <m:deg/>
                        <m:e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>
                                <m:t>n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m:t>+</m:t>
                          </m:r>
                          <m:f>
                            <m:fPr>
                              <m:type m:val="bar"/>
                            </m:fPr>
                            <m:num>
                              <m:sSup>
                                <m:e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X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acc>
                                            <m:accPr>
                                              <m:chr m:val="‾"/>
                                            </m:accPr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den>
                          </m:f>
                        </m:e>
                      </m:ra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Standard error of the intercept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s_{\hat{b}_0} = S_e \sqrt{\frac{1}{n} + \frac{\bar{X}^2}{\sum_{i=1}^{n} (X_i - \bar{X})^2}} \tag{19}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</a:p>
            </p:txBody>
          </p:sp>
        </mc:Choice>
      </mc:AlternateContent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Intercept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t</m:t>
                          </m:r>
                        </m:e>
                        <m:sub>
                          <m:r>
                            <m:rPr>
                              <m:nor/>
                              <m:sty m:val="p"/>
                            </m:rPr>
                            <m:t>intercept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acc>
                                <m:accPr>
                                  <m:chr m:val="̂"/>
                                </m:accPr>
                                <m:e>
                                  <m:r>
                                    <m:t>b</m:t>
                                  </m:r>
                                </m:e>
                              </m:acc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sSub>
                                <m:e>
                                  <m:acc>
                                    <m:accPr>
                                      <m:chr m:val="̂"/>
                                    </m:accPr>
                                    <m:e>
                                      <m:r>
                                        <m:t>b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m:t>0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acc>
                                <m:accPr>
                                  <m:chr m:val="̂"/>
                                </m:accPr>
                                <m:e>
                                  <m:r>
                                    <m:t>b</m:t>
                                  </m:r>
                                </m:e>
                              </m:acc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m:t>S</m:t>
                          </m:r>
                          <m:rad>
                            <m:radPr>
                              <m:degHide m:val="on"/>
                            </m:radPr>
                            <m:deg/>
                            <m:e>
                              <m:f>
                                <m:fPr>
                                  <m:type m:val="bar"/>
                                </m:fPr>
                                <m:num>
                                  <m:r>
                                    <m:t>1</m:t>
                                  </m:r>
                                </m:num>
                                <m:den>
                                  <m:r>
                                    <m:t>n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f>
                                <m:fPr>
                                  <m:type m:val="bar"/>
                                </m:fPr>
                                <m:num>
                                  <m:sSup>
                                    <m:e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nary>
                                    <m:naryPr>
                                      <m:chr m:val="∑"/>
                                      <m:limLoc m:val="undOvr"/>
                                      <m:subHide m:val="off"/>
                                      <m:supHide m:val="off"/>
                                    </m:naryPr>
                                    <m:sub>
                                      <m:r>
                                        <m:t>i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=</m:t>
                                      </m:r>
                                      <m:r>
                                        <m:t>1</m:t>
                                      </m:r>
                                    </m:sub>
                                    <m:sup>
                                      <m:r>
                                        <m:t>n</m:t>
                                      </m:r>
                                    </m:sup>
                                    <m:e>
                                      <m:sSup>
                                        <m:e>
                                          <m:d>
                                            <m:dPr>
                                              <m:begChr m:val="("/>
                                              <m:sepChr m:val=""/>
                                              <m:endChr m:val=")"/>
                                              <m:grow/>
                                            </m:dPr>
                                            <m:e>
                                              <m:sSub>
                                                <m:e>
                                                  <m:r>
                                                    <m:t>X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>i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m:t>−</m:t>
                                              </m:r>
                                              <m:acc>
                                                <m:accPr>
                                                  <m:chr m:val="‾"/>
                                                </m:accPr>
                                                <m:e>
                                                  <m:r>
                                                    <m:t>X</m:t>
                                                  </m:r>
                                                </m:e>
                                              </m:acc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hypothesized value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b</m:t>
                            </m:r>
                          </m:e>
                        </m:acc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estimated intercept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sSub>
                          <m:e>
                            <m:acc>
                              <m:accPr>
                                <m:chr m:val="̂"/>
                              </m:accPr>
                              <m:e>
                                <m:r>
                                  <m:t>b</m:t>
                                </m:r>
                              </m:e>
                            </m:acc>
                          </m:e>
                          <m:sub>
                            <m:r>
                              <m:t>0</m:t>
                            </m:r>
                          </m:sub>
                        </m:sSub>
                      </m:sub>
                    </m:sSub>
                  </m:oMath>
                </a14:m>
                <a:r>
                  <a:rPr/>
                  <a:t> standard error of the intercept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Intercept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t_{\text{intercept}} = \frac{\hat{b}_0 - B_0}{s_{\hat{b}_0}} = \frac{\hat{b}_0 - B_0}{S \sqrt{\frac{1}{n} + \frac{\bar{X}^2}{\sum_{i=1}^{n} (X_i - \bar{X})^2}}} \tag{20}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$B_0$: hypothesized value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$\hat{b}_0$: estimated intercept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$s_{\hat{b}_0}$ standard error of the intercept</a:t>
                </a:r>
              </a:p>
            </p:txBody>
          </p:sp>
        </mc:Choice>
      </mc:AlternateContent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Hypothesis Tests of Slope When the Independent Variable Is an Indicator Variable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rPr>
                              <m:nor/>
                              <m:sty m:val="p"/>
                            </m:rPr>
                            <m:t>RET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rPr>
                              <m:nor/>
                              <m:sty m:val="p"/>
                            </m:rPr>
                            <m:t>EARN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ε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:r>
                  <a:rPr/>
                  <a:t>RET: monthly returns</a:t>
                </a:r>
              </a:p>
              <a:p>
                <a:pPr lvl="0"/>
                <a:r>
                  <a:rPr/>
                  <a:t>EARN: Indicator variable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Hypothesis Tests of Slope When the Independent Variable Is an Indicator Variable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\text{RET}_i = b_0 + b_1 \text{EARN}_i + \varepsilon_i \tag{21}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 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RET: monthly returns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EARN: Indicator variable</a:t>
                </a:r>
              </a:p>
            </p:txBody>
          </p:sp>
        </mc:Choice>
      </mc:AlternateContent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Standard Error of the Estimate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Standard error of the estimate 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e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ad>
                        <m:radPr>
                          <m:degHide m:val="on"/>
                        </m:radPr>
                        <m:deg/>
                        <m:e>
                          <m:r>
                            <m:rPr>
                              <m:nor/>
                              <m:sty m:val="p"/>
                            </m:rPr>
                            <m:t>MSE</m:t>
                          </m:r>
                        </m:e>
                      </m:rad>
                      <m:r>
                        <m:rPr>
                          <m:sty m:val="p"/>
                        </m:rPr>
                        <m:t>=</m:t>
                      </m:r>
                      <m:rad>
                        <m:radPr>
                          <m:degHide m:val="on"/>
                        </m:radPr>
                        <m:deg/>
                        <m:e>
                          <m:f>
                            <m:fPr>
                              <m:type m:val="bar"/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>Y</m:t>
                                              </m:r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sSub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</m:accPr>
                                                <m:e>
                                                  <m:r>
                                                    <m:t>Y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2</m:t>
                              </m:r>
                            </m:den>
                          </m:f>
                        </m:e>
                      </m:ra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e</m:t>
                        </m:r>
                      </m:sub>
                    </m:sSub>
                  </m:oMath>
                </a14:m>
                <a:r>
                  <a:rPr/>
                  <a:t>: standard error of the estimate</a:t>
                </a:r>
              </a:p>
              <a:p>
                <a:pPr lvl="1"/>
                <a:r>
                  <a:rPr/>
                  <a:t>The </a:t>
                </a:r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e</m:t>
                        </m:r>
                      </m:sub>
                    </m:sSub>
                  </m:oMath>
                </a14:m>
                <a:r>
                  <a:rPr/>
                  <a:t> is a measure of the distance between the observed values of the dependent variable and those predicted from the estimated regression—the smaller the se, the better the fit of the model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Standard Error of the Estimate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\text{Standard error of the estimate } (s_e) = \sqrt{\text{MSE}} = \sqrt{ \frac{\sum_{i=1}^{n} (Y_i - \hat{Y}_i)^2}{n - 2} } \tag{22}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$s_e$: standard error of the estimate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The $s_e$ is a measure of the distance between the observed values of the dependent variable and those predicted from the estimated regression—the smaller the se, 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the better the fit of the model</a:t>
                </a:r>
              </a:p>
            </p:txBody>
          </p:sp>
        </mc:Choice>
      </mc:AlternateContent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Forecasted Value of the Dependent Variable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acc>
                            <m:accPr>
                              <m:chr m:val="̂"/>
                            </m:accPr>
                            <m:e>
                              <m:r>
                                <m:t>Y</m:t>
                              </m:r>
                            </m:e>
                          </m:acc>
                        </m:e>
                        <m:sub>
                          <m:r>
                            <m:t>f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acc>
                            <m:accPr>
                              <m:chr m:val="̂"/>
                            </m:accPr>
                            <m:e>
                              <m:r>
                                <m:t>b</m:t>
                              </m:r>
                            </m:e>
                          </m:acc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acc>
                            <m:accPr>
                              <m:chr m:val="̂"/>
                            </m:accPr>
                            <m:e>
                              <m:r>
                                <m:t>b</m:t>
                              </m:r>
                            </m:e>
                          </m:acc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f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Y</m:t>
                            </m:r>
                          </m:e>
                        </m:acc>
                      </m:e>
                      <m:sub>
                        <m:r>
                          <m:t>f</m:t>
                        </m:r>
                      </m:sub>
                    </m:sSub>
                  </m:oMath>
                </a14:m>
                <a:r>
                  <a:rPr/>
                  <a:t>: forecasted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f</m:t>
                        </m:r>
                      </m:sub>
                    </m:sSub>
                  </m:oMath>
                </a14:m>
                <a:r>
                  <a:rPr/>
                  <a:t>: forecasted independent variable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Forecasted Value of the Dependent Variable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\hat{Y}_f = \hat{b}_0 + \hat{b}_1 X_f \tag{23}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$\hat{Y}_f$: forecasted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$X_f$: forecasted independent variable</a:t>
                </a:r>
              </a:p>
            </p:txBody>
          </p:sp>
        </mc:Choice>
      </mc:AlternateContent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Standard Error of the Forecast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 b="1"/>
                  <a:t>estimated variance of the prediction error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Sup>
                        <m:e>
                          <m:r>
                            <m:t>s</m:t>
                          </m:r>
                        </m:e>
                        <m:sub>
                          <m:r>
                            <m:t>f</m:t>
                          </m:r>
                        </m:sub>
                        <m:sup>
                          <m:r>
                            <m:t>2</m:t>
                          </m:r>
                        </m:sup>
                      </m:sSubSup>
                      <m:r>
                        <m:rPr>
                          <m:sty m:val="p"/>
                        </m:rPr>
                        <m:t>=</m:t>
                      </m:r>
                      <m:sSubSup>
                        <m:e>
                          <m:r>
                            <m:t>s</m:t>
                          </m:r>
                        </m:e>
                        <m:sub>
                          <m:r>
                            <m:t>e</m:t>
                          </m:r>
                        </m:sub>
                        <m:sup>
                          <m:r>
                            <m:t>2</m:t>
                          </m:r>
                        </m:sup>
                      </m:sSubSup>
                      <m:d>
                        <m:dPr>
                          <m:begChr m:val="["/>
                          <m:sepChr m:val=""/>
                          <m:endChr m:val="]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>
                                <m:t>n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m:t>+</m:t>
                          </m:r>
                          <m:f>
                            <m:fPr>
                              <m:type m:val="bar"/>
                            </m:fPr>
                            <m:num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t>f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n</m:t>
                                  </m:r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r>
                                    <m:t>1</m:t>
                                  </m:r>
                                </m:e>
                              </m:d>
                              <m:sSubSup>
                                <m:e>
                                  <m:r>
                                    <m:t>s</m:t>
                                  </m:r>
                                </m:e>
                                <m:sub>
                                  <m:r>
                                    <m:t>X</m:t>
                                  </m:r>
                                </m:sub>
                                <m:sup>
                                  <m:r>
                                    <m:t>2</m:t>
                                  </m:r>
                                </m:sup>
                              </m:sSubSup>
                            </m:den>
                          </m:f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sSubSup>
                        <m:e>
                          <m:r>
                            <m:t>s</m:t>
                          </m:r>
                        </m:e>
                        <m:sub>
                          <m:r>
                            <m:t>e</m:t>
                          </m:r>
                        </m:sub>
                        <m:sup>
                          <m:r>
                            <m:t>2</m:t>
                          </m:r>
                        </m:sup>
                      </m:sSubSup>
                      <m:d>
                        <m:dPr>
                          <m:begChr m:val="["/>
                          <m:sepChr m:val=""/>
                          <m:endChr m:val="]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>
                                <m:t>n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m:t>+</m:t>
                          </m:r>
                          <m:f>
                            <m:fPr>
                              <m:type m:val="bar"/>
                            </m:fPr>
                            <m:num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t>f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acc>
                                            <m:accPr>
                                              <m:chr m:val="‾"/>
                                            </m:accPr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den>
                          </m:f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 indent="0" marL="0">
                  <a:buNone/>
                </a:pPr>
                <a14:m>
                  <m:oMath xmlns:m="http://schemas.openxmlformats.org/officeDocument/2006/math">
                    <m:sSubSup>
                      <m:e>
                        <m:r>
                          <m:t>s</m:t>
                        </m:r>
                      </m:e>
                      <m:sub>
                        <m:r>
                          <m:t>f</m:t>
                        </m:r>
                      </m:sub>
                      <m:sup>
                        <m:r>
                          <m:t>2</m:t>
                        </m:r>
                      </m:sup>
                    </m:sSubSup>
                  </m:oMath>
                </a14:m>
                <a:r>
                  <a:rPr/>
                  <a:t>: estimated variance of the prediction error</a:t>
                </a:r>
              </a:p>
              <a:p>
                <a:pPr lvl="0" indent="0" marL="0">
                  <a:buNone/>
                </a:pPr>
                <a:r>
                  <a:rPr b="1"/>
                  <a:t>Standard Error of the Forecast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s</m:t>
                          </m:r>
                        </m:e>
                        <m:sub>
                          <m:r>
                            <m:t>f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s</m:t>
                          </m:r>
                        </m:e>
                        <m:sub>
                          <m:r>
                            <m:t>e</m:t>
                          </m:r>
                        </m:sub>
                      </m:sSub>
                      <m:rad>
                        <m:radPr>
                          <m:degHide m:val="on"/>
                        </m:radPr>
                        <m:deg/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>
                                <m:t>n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m:t>+</m:t>
                          </m:r>
                          <m:f>
                            <m:fPr>
                              <m:type m:val="bar"/>
                            </m:fPr>
                            <m:num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t>f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acc>
                                            <m:accPr>
                                              <m:chr m:val="‾"/>
                                            </m:accPr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den>
                          </m:f>
                        </m:e>
                      </m:ra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f</m:t>
                        </m:r>
                      </m:sub>
                    </m:sSub>
                  </m:oMath>
                </a14:m>
                <a:r>
                  <a:rPr/>
                  <a:t>: standard error of the forecast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e</m:t>
                        </m:r>
                      </m:sub>
                    </m:sSub>
                  </m:oMath>
                </a14:m>
                <a:r>
                  <a:rPr/>
                  <a:t>: standard error of the estimate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f</m:t>
                        </m:r>
                      </m:sub>
                    </m:sSub>
                  </m:oMath>
                </a14:m>
                <a:r>
                  <a:rPr/>
                  <a:t>: forecast value of the independent variable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Standard Error of the Forecast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**estimated variance of the prediction error**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s_f^2 = s_e^2 \left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1 + \frac{1}{n} + \frac{(X_f - \bar{X})^2}{(n - 1)s_X^2} \right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s_e^2 \left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1 + \frac{1}{n} + \frac{(X_f - \bar{X})^2}{\sum_{i=1}^{n} (X_i - \bar{X})^2} \right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$s_f^2$: estimated variance of the prediction error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**Standard Error of the Forecast**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s_f = s_e \sqrt{1 + \frac{1}{n} + \frac{(X_f - \bar{X})^2}{\sum_{i=1}^{n} (X_i - \bar{X})^2}} \tag{24}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$s_f$: standard error of the forecast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$s_e$: standard error of the estimate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$X_f$: forecast value of the independent variable</a:t>
                </a:r>
              </a:p>
            </p:txBody>
          </p:sp>
        </mc:Choice>
      </mc:AlternateContent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Log-Lin Model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ln</m:t>
                      </m:r>
                      <m:sSub>
                        <m:e>
                          <m:r>
                            <m:t>Y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dependent variable</a:t>
                </a:r>
              </a:p>
              <a:p>
                <a:pPr lvl="1"/>
                <a:r>
                  <a:rPr/>
                  <a:t>is in logarithmic form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independent variable</a:t>
                </a:r>
              </a:p>
              <a:p>
                <a:pPr lvl="1"/>
                <a:r>
                  <a:rPr/>
                  <a:t>not in logarithmic form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intercept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slope coefficient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Log-Lin Model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\ln Y_i = b_0 + b_1 X_i \tag{25}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is in logarithmic form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independent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not in logarithmic form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$b_0$: intercept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$b_1$: slope coefficient</a:t>
                </a:r>
              </a:p>
            </p:txBody>
          </p:sp>
        </mc:Choice>
      </mc:AlternateContent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Lin-Log Model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Y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ln</m:t>
                      </m:r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dependent variable</a:t>
                </a:r>
              </a:p>
              <a:p>
                <a:pPr lvl="1"/>
                <a:r>
                  <a:rPr/>
                  <a:t>not in logarithmic form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independent variable</a:t>
                </a:r>
              </a:p>
              <a:p>
                <a:pPr lvl="1"/>
                <a:r>
                  <a:rPr/>
                  <a:t>is in logarithmic form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intercept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slope coefficient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Lin-Log Model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Y_i = b_0 + b_1 \ln X_i \tag{26}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not in logarithmic form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independent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is in logarithmic form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$b_0$: intercept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$b_1$: slope coefficient</a:t>
                </a:r>
              </a:p>
            </p:txBody>
          </p:sp>
        </mc:Choice>
      </mc:AlternateContent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Learning Module 10: Simple Linear Regression</a:t>
            </a:r>
          </a:p>
        </p:txBody>
      </p:sp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Log-Log Model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ln</m:t>
                      </m:r>
                      <m:sSub>
                        <m:e>
                          <m:r>
                            <m:t>Y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ln</m:t>
                      </m:r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dependent variable</a:t>
                </a:r>
              </a:p>
              <a:p>
                <a:pPr lvl="1"/>
                <a:r>
                  <a:rPr/>
                  <a:t>logarithmic form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independent variable</a:t>
                </a:r>
              </a:p>
              <a:p>
                <a:pPr lvl="1"/>
                <a:r>
                  <a:rPr/>
                  <a:t>logarithmic form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intercept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slope coefficient</a:t>
                </a:r>
              </a:p>
              <a:p>
                <a:pPr lvl="0"/>
                <a:r>
                  <a:rPr/>
                  <a:t>This model is useful in calculating elasticities because the slope coefficient is the relative change in the dependent variable for a relative change in the independent variable.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Log-Log Model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\ln Y_i = b_0 + b_1 \ln X_i \tag{27}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logarithmic form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independent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logarithmic form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$b_0$: intercept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$b_1$: slope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This model is useful in calculating elasticities because the slope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coefficient is the relative change in the dependent variable for a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relative change in the independent variable.</a:t>
                </a:r>
              </a:p>
            </p:txBody>
          </p:sp>
        </mc:Choice>
      </mc:AlternateContent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Variation of the Dependent Variable (Sum of Squares total)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Variation of </m:t>
                      </m:r>
                      <m:r>
                        <m:t>Y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Y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Y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represent an observation of a company’s ROA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Y</m:t>
                        </m:r>
                      </m:e>
                    </m:acc>
                  </m:oMath>
                </a14:m>
                <a:r>
                  <a:rPr/>
                  <a:t>: represent the mean ROA for the sample of size 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sample size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Variation of the Dependent Variable (Sum of Squares total)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\text{Variation of }Y \sum_{i=1}^{n} (Y_i - \bar{Y})^2 \tag{1}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represent an observation of a company’s ROA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$\bar{Y}$: represent the mean ROA for the sample of size 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sample size</a:t>
                </a:r>
              </a:p>
            </p:txBody>
          </p:sp>
        </mc:Choice>
      </mc:AlternateContent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Variation of the Independent Variable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Variation of </m:t>
                      </m:r>
                      <m:r>
                        <m:t>X</m:t>
                      </m:r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X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X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represent an observation of our explanatory variable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 of the independent variable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Variation of the Independent Variable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\text{Variation of } X = \sum_{i=1}^{n} (X_i - \bar{X})^2 \tag{2}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represent an observation of our explanatory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 of the independent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Simple Linear Regression Model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Y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ε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,</m:t>
                      </m:r>
                      <m:r>
                        <m:rPr>
                          <m:sty m:val="p"/>
                        </m:rPr>
                        <m:t>…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t>n</m:t>
                      </m:r>
                      <m:r>
                        <m:rPr>
                          <m:sty m:val="p"/>
                        </m:rPr>
                        <m:t>.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dependent variable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independent variable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intercept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slope coefficient</a:t>
                </a:r>
              </a:p>
              <a:p>
                <a:pPr lvl="0"/>
                <a14:m>
                  <m:oMath xmlns:m="http://schemas.openxmlformats.org/officeDocument/2006/math">
                    <m:r>
                      <m:t>ε</m:t>
                    </m:r>
                  </m:oMath>
                </a14:m>
                <a:r>
                  <a:rPr/>
                  <a:t>: error term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Simple Linear Regression Model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Y_i = b_0 + b_1 X_i + \varepsilon_i, \ldots, n. \tag{3}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independent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$b_0$: intercept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$b_1$: slope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$\varepsilon$: error term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Sum of Squares Error (SSE)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Sum of squares error </m:t>
                      </m:r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Y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sSub>
                                    <m:e>
                                      <m:acc>
                                        <m:accPr>
                                          <m:chr m:val="̂"/>
                                        </m:accPr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sSup>
                            <m:e>
                              <m:d>
                                <m:dPr>
                                  <m:begChr m:val="["/>
                                  <m:sepChr m:val=""/>
                                  <m:endChr m:val="]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Y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acc>
                                            <m:accPr>
                                              <m:chr m:val="̂"/>
                                            </m:accPr>
                                            <m:e>
                                              <m:r>
                                                <m:t>b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sSub>
                                        <m:e>
                                          <m:acc>
                                            <m:accPr>
                                              <m:chr m:val="̂"/>
                                            </m:accPr>
                                            <m:e>
                                              <m:r>
                                                <m:t>b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sSubSup>
                            <m:e>
                              <m:r>
                                <m:t>e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  <m:sup>
                              <m:r>
                                <m:t>2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observed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Y</m:t>
                            </m:r>
                          </m:e>
                        </m:acc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predicted value of the dependent variable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b</m:t>
                            </m:r>
                          </m:e>
                        </m:acc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estimated intercept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b</m:t>
                            </m:r>
                          </m:e>
                        </m:acc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slope coefficient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e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residual for the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th observation</a:t>
                </a:r>
              </a:p>
              <a:p>
                <a:pPr lvl="1"/>
                <a14:m>
                  <m:oMath xmlns:m="http://schemas.openxmlformats.org/officeDocument/2006/math">
                    <m:sSub>
                      <m:e>
                        <m:r>
                          <m:t>e</m:t>
                        </m:r>
                      </m:e>
                      <m:sub>
                        <m:r>
                          <m:t>i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  <m:r>
                      <m:rPr>
                        <m:sty m:val="p"/>
                      </m:rPr>
                      <m:t>−</m:t>
                    </m:r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Y</m:t>
                            </m:r>
                          </m:e>
                        </m:acc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Sum of Squares Error (SSE)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\text{Sum of squares error } = \sum_{i=1}^{n} (Y_i - \hat{Y}_i)^2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\sum_{i=1}^{n}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Y_i - ( \hat{b}_0 + \hat{b}_1 X_i 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^2 \tag{4}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\sum_{i=1}^{n} e_i^2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observed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$\hat{Y}_i$: predicted value of the dependent variable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$\hat{b}_0$: estimated intercept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$\hat{b}_1$: slope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$e_i$:  residual for the $i$th observation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$e_i = Y_i - \hat{Y}_i$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Ordinary Least Squares Slope Estimator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acc>
                            <m:accPr>
                              <m:chr m:val="̂"/>
                            </m:accPr>
                            <m:e>
                              <m:r>
                                <m:t>b</m:t>
                              </m:r>
                            </m:e>
                          </m:acc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rPr>
                              <m:nor/>
                              <m:sty m:val="p"/>
                            </m:rPr>
                            <m:t>Covariance of </m:t>
                          </m:r>
                          <m:r>
                            <m:t>Y</m:t>
                          </m:r>
                          <m:r>
                            <m:rPr>
                              <m:nor/>
                              <m:sty m:val="p"/>
                            </m:rPr>
                            <m:t> and </m:t>
                          </m:r>
                          <m:r>
                            <m:t>X</m:t>
                          </m:r>
                        </m:num>
                        <m:den>
                          <m:r>
                            <m:rPr>
                              <m:nor/>
                              <m:sty m:val="p"/>
                            </m:rPr>
                            <m:t>Variance of </m:t>
                          </m:r>
                          <m:r>
                            <m:t>X</m:t>
                          </m:r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f>
                            <m:fPr>
                              <m:type m:val="bar"/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Y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</m:nary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X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X</m:t>
                                      </m:r>
                                    </m:e>
                                  </m:acc>
                                </m:e>
                              </m:d>
                            </m:num>
                            <m:den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type m:val="bar"/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acc>
                                            <m:accPr>
                                              <m:chr m:val="‾"/>
                                            </m:accPr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den>
                          </m:f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Simplifying,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acc>
                            <m:accPr>
                              <m:chr m:val="̂"/>
                            </m:accPr>
                            <m:e>
                              <m:r>
                                <m:t>b</m:t>
                              </m:r>
                            </m:e>
                          </m:acc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Y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Y</m:t>
                                      </m:r>
                                    </m:e>
                                  </m:acc>
                                </m:e>
                              </m:d>
                            </m:e>
                          </m:nary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b>
                                <m:e>
                                  <m:r>
                                    <m:t>X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acc>
                                <m:accPr>
                                  <m:chr m:val="‾"/>
                                </m:accPr>
                                <m:e>
                                  <m:r>
                                    <m:t>X</m:t>
                                  </m:r>
                                </m:e>
                              </m:acc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b</m:t>
                            </m:r>
                          </m:e>
                        </m:acc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estimated slope coefficient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dependent variable observation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independent variable observation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Y</m:t>
                        </m:r>
                      </m:e>
                    </m:acc>
                  </m:oMath>
                </a14:m>
                <a:r>
                  <a:rPr/>
                  <a:t>: mean of the dependent variable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mean of the independent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Ordinary Least Squares Slope Estimator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\hat{b}_1 = \frac{\text{Covariance of } Y \text{ and } X}{\text{Variance of } X} = 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\frac{\frac{\sum_{i=1}^{n} (Y_i - \bar{Y})(X_i - \bar{X})}{n - 1}}{\frac{\sum_{i=1}^{n} (X_i - \bar{X})^2}{n - 1}}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Simplifying,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\hat{b}_1 = \frac{\sum_{i=1}^{n} (Y_i - \bar{Y})(X_i - \bar{X})}{\sum_{i=1}^{n} (X_i - \bar{X})^2} \tag{5}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$\hat{b}_1$: estimated slope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dependent variable observation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independent variable observation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$\bar{Y}$: mean of the dependent variable $Y$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mean of the independent variable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Ordinary Least Squares Intercept Estimator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acc>
                            <m:accPr>
                              <m:chr m:val="̂"/>
                            </m:accPr>
                            <m:e>
                              <m:r>
                                <m:t>b</m:t>
                              </m:r>
                            </m:e>
                          </m:acc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acc>
                        <m:accPr>
                          <m:chr m:val="‾"/>
                        </m:accPr>
                        <m:e>
                          <m:r>
                            <m:t>Y</m:t>
                          </m:r>
                        </m:e>
                      </m:acc>
                      <m:r>
                        <m:rPr>
                          <m:sty m:val="p"/>
                        </m:rPr>
                        <m:t>−</m:t>
                      </m:r>
                      <m:sSub>
                        <m:e>
                          <m:acc>
                            <m:accPr>
                              <m:chr m:val="̂"/>
                            </m:accPr>
                            <m:e>
                              <m:r>
                                <m:t>b</m:t>
                              </m:r>
                            </m:e>
                          </m:acc>
                        </m:e>
                        <m:sub>
                          <m:r>
                            <m:t>1</m:t>
                          </m:r>
                        </m:sub>
                      </m:sSub>
                      <m:acc>
                        <m:accPr>
                          <m:chr m:val="‾"/>
                        </m:accPr>
                        <m:e>
                          <m:r>
                            <m:t>X</m:t>
                          </m:r>
                        </m:e>
                      </m:acc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b</m:t>
                            </m:r>
                          </m:e>
                        </m:acc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estimated intercept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Y</m:t>
                        </m:r>
                      </m:e>
                    </m:acc>
                  </m:oMath>
                </a14:m>
                <a:r>
                  <a:rPr/>
                  <a:t>: mean of the dependent variable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mean of the independent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b</m:t>
                            </m:r>
                          </m:e>
                        </m:acc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estimated slope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Ordinary Least Squares Intercept Estimator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\hat{b}_0 = \bar{Y} - \hat{b}_1 \bar{X} \tag{6}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$\hat{b}_0$: estimated intercept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$\bar{Y}$: mean of the dependent variable $Y$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mean of the independent variable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$\hat{b}_1$: estimated slope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Linear Regression</dc:title>
  <dc:creator/>
  <cp:keywords/>
  <dcterms:created xsi:type="dcterms:W3CDTF">2026-01-22T04:53:57Z</dcterms:created>
  <dcterms:modified xsi:type="dcterms:W3CDTF">2026-01-22T04:53:57Z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title">
    <vt:lpwstr>Quantitative Methods</vt:lpwstr>
  </property>
  <property fmtid="{D5CDD505-2E9C-101B-9397-08002B2CF9AE}" pid="3" name="biblio-config">
    <vt:lpwstr>True</vt:lpwstr>
  </property>
  <property fmtid="{D5CDD505-2E9C-101B-9397-08002B2CF9AE}" pid="4" name="header-includes">
    <vt:lpwstr/>
  </property>
  <property fmtid="{D5CDD505-2E9C-101B-9397-08002B2CF9AE}" pid="5" name="include-after">
    <vt:lpwstr/>
  </property>
  <property fmtid="{D5CDD505-2E9C-101B-9397-08002B2CF9AE}" pid="6" name="include-before">
    <vt:lpwstr/>
  </property>
  <property fmtid="{D5CDD505-2E9C-101B-9397-08002B2CF9AE}" pid="7" name="labels">
    <vt:lpwstr/>
  </property>
  <property fmtid="{D5CDD505-2E9C-101B-9397-08002B2CF9AE}" pid="8" name="toc-title">
    <vt:lpwstr>Table of contents</vt:lpwstr>
  </property>
</Properties>
</file>