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2" Type="http://schemas.openxmlformats.org/officeDocument/2006/relationships/viewProps" Target="viewProps.xml" /><Relationship Id="rId11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4" Type="http://schemas.openxmlformats.org/officeDocument/2006/relationships/tableStyles" Target="tableStyles.xml" /><Relationship Id="rId13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Parametric and Non-Parametric Tests of Independence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 b="1"/>
              <a:t>Download Files</a:t>
            </a:r>
          </a:p>
          <a:p>
            <a:pPr lvl="0" indent="0" marL="1270000">
              <a:buNone/>
            </a:pPr>
            <a:r>
              <a:rPr sz="2000"/>
              <a:t>Download PDF | Download Word | Download PowerPoint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Learning Module 9: Parametric and Non-Parametric Tests of Independence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Pearson Correlation (or Bivariate Correlation)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X</m:t>
                          </m:r>
                          <m:r>
                            <m:t>Y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r>
                                <m:t>X</m:t>
                              </m:r>
                              <m:r>
                                <m:t>Y</m:t>
                              </m:r>
                            </m:sub>
                          </m:sSub>
                        </m:num>
                        <m:den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r>
                                <m:t>X</m:t>
                              </m:r>
                            </m:sub>
                          </m:sSub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r>
                                <m:t>Y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X</m:t>
                        </m:r>
                        <m:r>
                          <m:t>Y</m:t>
                        </m:r>
                      </m:sub>
                    </m:sSub>
                  </m:oMath>
                </a14:m>
                <a:r>
                  <a:rPr/>
                  <a:t>: Pearson correlation coefficient between variables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r>
                      <m:t>Y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r>
                          <m:t>X</m:t>
                        </m:r>
                        <m:r>
                          <m:t>Y</m:t>
                        </m:r>
                      </m:sub>
                    </m:sSub>
                  </m:oMath>
                </a14:m>
                <a:r>
                  <a:rPr/>
                  <a:t>: sample covariance between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r>
                      <m:t>Y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r>
                          <m:t>X</m:t>
                        </m:r>
                      </m:sub>
                    </m:sSub>
                  </m:oMath>
                </a14:m>
                <a:r>
                  <a:rPr/>
                  <a:t>: sample standard deviation of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r>
                          <m:t>Y</m:t>
                        </m:r>
                      </m:sub>
                    </m:sSub>
                  </m:oMath>
                </a14:m>
                <a:r>
                  <a:rPr/>
                  <a:t>: sample standard deviation of </a:t>
                </a:r>
                <a14:m>
                  <m:oMath xmlns:m="http://schemas.openxmlformats.org/officeDocument/2006/math">
                    <m:r>
                      <m:t>Y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Pearson Correlation (or Bivariate Correlation)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r_{XY} = \frac{s_{XY}}{s_X s_Y} \tag{1}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$r_{XY}$: Pearson correlation coefficient between variables $X$ and $Y$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$s_{XY}$: sample covariance between $X$ and $Y$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$s_X$: sample standard deviation of $X$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$s_Y$: sample standard deviation of $Y$</a:t>
                </a:r>
              </a:p>
            </p:txBody>
          </p:sp>
        </mc:Choice>
      </mc:AlternateContent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t-Test Statistic for Pearson Correlation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t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r</m:t>
                          </m:r>
                          <m:rad>
                            <m:radPr>
                              <m:degHide m:val="on"/>
                            </m:radPr>
                            <m:deg/>
                            <m:e>
                              <m:r>
                                <m:t>n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2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</m:radPr>
                            <m:deg/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sSup>
                                <m:e>
                                  <m:r>
                                    <m:t>r</m:t>
                                  </m:r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: test statistic for hypothesis testing of the correlation coefficient</a:t>
                </a:r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sample Pearson correlation coefficient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  <m:r>
                      <m:rPr>
                        <m:sty m:val="p"/>
                      </m:rPr>
                      <m:t>−</m:t>
                    </m:r>
                    <m:r>
                      <m:t>2</m:t>
                    </m:r>
                  </m:oMath>
                </a14:m>
                <a:r>
                  <a:rPr/>
                  <a:t> degrees of freedom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sample size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t-Test Statistic for Pearson Correlation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t = \frac{r \sqrt{n - 2}}{\sqrt{1 - r^2}} \tag{2}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$t$: test statistic for hypothesis testing of the correlation coefficient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sample Pearson correlation coefficient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 - 2$ degrees of freedom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sample size</a:t>
                </a:r>
              </a:p>
            </p:txBody>
          </p:sp>
        </mc:Choice>
      </mc:AlternateContent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Spearman Rank Correlation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s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t>1</m:t>
                      </m:r>
                      <m:r>
                        <m:rPr>
                          <m:sty m:val="p"/>
                        </m:rPr>
                        <m:t>−</m:t>
                      </m:r>
                      <m:f>
                        <m:fPr>
                          <m:type m:val="bar"/>
                        </m:fPr>
                        <m:num>
                          <m:r>
                            <m:t>6</m:t>
                          </m:r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sSubSup>
                                <m:e>
                                  <m:r>
                                    <m:t>d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</m:sub>
                                <m:sup>
                                  <m:r>
                                    <m:t>2</m:t>
                                  </m:r>
                                </m:sup>
                              </m:sSubSup>
                            </m:e>
                          </m:nary>
                        </m:num>
                        <m:den>
                          <m:r>
                            <m:t>n</m:t>
                          </m:r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sSup>
                                <m:e>
                                  <m:r>
                                    <m:t>n</m:t>
                                  </m:r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1</m:t>
                              </m:r>
                            </m:e>
                          </m:d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s</m:t>
                        </m:r>
                      </m:sub>
                    </m:sSub>
                  </m:oMath>
                </a14:m>
                <a:r>
                  <a:rPr/>
                  <a:t>: Spearman rank correlation coefficient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difference between the ranks of paired observations for item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sample size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Spearman Rank Correlation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r_s = 1 - \frac{6 \sum_{i=1}^{n} d_i^2}{n(n^2 - 1)} \tag{3}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$r_s$: Spearman rank correlation coefficient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$d_i$: difference between the ranks of paired observations for item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sample size</a:t>
                </a:r>
              </a:p>
            </p:txBody>
          </p:sp>
        </mc:Choice>
      </mc:AlternateContent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Chi-Square Test Statistic for Independence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r>
                            <m:t>χ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m</m:t>
                          </m:r>
                        </m:sup>
                        <m:e>
                          <m:f>
                            <m:fPr>
                              <m:type m:val="bar"/>
                            </m:fPr>
                            <m:num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r>
                                            <m:t>O</m:t>
                                          </m:r>
                                        </m:e>
                                        <m:sub>
                                          <m:r>
                                            <m:t>i</m:t>
                                          </m:r>
                                          <m:r>
                                            <m:t>j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sSub>
                                        <m:e>
                                          <m:r>
                                            <m:t>E</m:t>
                                          </m:r>
                                        </m:e>
                                        <m:sub>
                                          <m:r>
                                            <m:t>i</m:t>
                                          </m:r>
                                          <m:r>
                                            <m:t>j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b>
                                <m:e>
                                  <m:r>
                                    <m:t>E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  <m:r>
                                    <m:t>j</m:t>
                                  </m:r>
                                </m:sub>
                              </m:sSub>
                            </m:den>
                          </m:f>
                        </m:e>
                      </m:nary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p>
                      <m:e>
                        <m:r>
                          <m:t>χ</m:t>
                        </m:r>
                      </m:e>
                      <m:sup>
                        <m:r>
                          <m:t>2</m:t>
                        </m:r>
                      </m:sup>
                    </m:sSup>
                  </m:oMath>
                </a14:m>
                <a:r>
                  <a:rPr/>
                  <a:t>: chi-square test statistic</a:t>
                </a:r>
              </a:p>
              <a:p>
                <a:pPr lvl="0"/>
                <a14:m>
                  <m:oMath xmlns:m="http://schemas.openxmlformats.org/officeDocument/2006/math">
                    <m:r>
                      <m:t>m</m:t>
                    </m:r>
                  </m:oMath>
                </a14:m>
                <a:r>
                  <a:rPr/>
                  <a:t> = the number of cells in the table, which is the number of groups in the first class multiplied by the number of groups in the second class;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O</m:t>
                        </m:r>
                      </m:e>
                      <m:sub>
                        <m:r>
                          <m:t>i</m:t>
                        </m:r>
                        <m:r>
                          <m:t>j</m:t>
                        </m:r>
                      </m:sub>
                    </m:sSub>
                  </m:oMath>
                </a14:m>
                <a:r>
                  <a:rPr/>
                  <a:t> = the number of observations in each cell of row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 and column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  <a:r>
                  <a:rPr/>
                  <a:t> (i.e., observed frequency); and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E</m:t>
                        </m:r>
                      </m:e>
                      <m:sub>
                        <m:r>
                          <m:t>i</m:t>
                        </m:r>
                        <m:r>
                          <m:t>j</m:t>
                        </m:r>
                      </m:sub>
                    </m:sSub>
                  </m:oMath>
                </a14:m>
                <a:r>
                  <a:rPr/>
                  <a:t> = the expected number of observations in each cell of row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 and column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  <a:r>
                  <a:rPr/>
                  <a:t>, assuming independence (i.e., expected frequency).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Chi-Square Test Statistic for Independence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\chi^2 = \sum_{i=1}^{m} \frac{(O_{ij} - E_{ij})^2}{E_{ij}} \tag{4}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$\chi^2$: chi-square test statistic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$m$ = the number of cells in the table, which is the number of groups in the first class multiplied by the number of groups in the second class;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$O_{ij}$ = the number of observations in each cell of row $i$ and column $j$ (i.e., observed frequency); and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$E_{ij}$ = the expected number of observations in each cell of row $i$ and column $j$, assuming independence (i.e., expected frequency).</a:t>
                </a:r>
              </a:p>
            </p:txBody>
          </p:sp>
        </mc:Choice>
      </mc:AlternateContent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Calculating Expected number of ETFs </a:t>
                </a:r>
                <a14:m>
                  <m:oMath xmlns:m="http://schemas.openxmlformats.org/officeDocument/2006/math"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E</m:t>
                            </m:r>
                          </m:e>
                          <m:sub>
                            <m:r>
                              <m:t>i</m:t>
                            </m:r>
                            <m:r>
                              <m:t>j</m:t>
                            </m:r>
                          </m:sub>
                        </m:sSub>
                      </m:e>
                    </m:d>
                  </m:oMath>
                </a14:m>
              </a:p>
            </p:txBody>
          </p:sp>
        </mc:Choice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E</m:t>
                          </m:r>
                        </m:e>
                        <m:sub>
                          <m:r>
                            <m:t>i</m:t>
                          </m:r>
                          <m:r>
                            <m:t>j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rPr>
                                  <m:nor/>
                                  <m:sty m:val="p"/>
                                </m:rPr>
                                <m:t>Total row </m:t>
                              </m:r>
                              <m:r>
                                <m:t>i</m:t>
                              </m:r>
                            </m:e>
                          </m:d>
                          <m:r>
                            <m:rPr>
                              <m:sty m:val="p"/>
                            </m:rPr>
                            <m:t>×</m:t>
                          </m:r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rPr>
                                  <m:nor/>
                                  <m:sty m:val="p"/>
                                </m:rPr>
                                <m:t>Total column </m:t>
                              </m:r>
                              <m:r>
                                <m:t>j</m:t>
                              </m:r>
                            </m:e>
                          </m:d>
                        </m:num>
                        <m:den>
                          <m:r>
                            <m:rPr>
                              <m:nor/>
                              <m:sty m:val="p"/>
                            </m:rPr>
                            <m:t>Overall total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E</m:t>
                        </m:r>
                      </m:e>
                      <m:sub>
                        <m:r>
                          <m:t>i</m:t>
                        </m:r>
                        <m:r>
                          <m:t>j</m:t>
                        </m:r>
                      </m:sub>
                    </m:sSub>
                  </m:oMath>
                </a14:m>
                <a:r>
                  <a:rPr/>
                  <a:t>: The expected number of ETFs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Total row </m:t>
                    </m:r>
                    <m:r>
                      <m:t>i</m:t>
                    </m:r>
                  </m:oMath>
                </a14:m>
                <a:r>
                  <a:rPr/>
                  <a:t>: sum of observed frequencies in row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Total column </m:t>
                    </m:r>
                    <m:r>
                      <m:t>j</m:t>
                    </m:r>
                  </m:oMath>
                </a14:m>
                <a:r>
                  <a:rPr/>
                  <a:t>: sum of observed frequencies in column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Overall total</m:t>
                    </m:r>
                  </m:oMath>
                </a14:m>
                <a:r>
                  <a:rPr/>
                  <a:t>: total number of observations in the table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Calculating Expected number of ETFs $(E_{ij})$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E_{ij} = \frac{(\text{Total row } i) \times (\text{Total column } j)}{\text{Overall total}} \tag{5}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$E_{ij}$: The expected number of ETFs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$\text{Total row } i$: sum of observed frequencies in row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$\text{Total column } j$: sum of observed frequencies in column $j$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$\text{Overall total}$: total number of observations in the table</a:t>
                </a:r>
              </a:p>
            </p:txBody>
          </p:sp>
        </mc:Choice>
      </mc:AlternateContent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Standardized Residual (also referred to as a Pearson residual)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Standardized residual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O</m:t>
                              </m:r>
                            </m:e>
                            <m:sub>
                              <m:r>
                                <m:t>i</m:t>
                              </m:r>
                              <m:r>
                                <m:t>j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−</m:t>
                          </m:r>
                          <m:sSub>
                            <m:e>
                              <m:r>
                                <m:t>E</m:t>
                              </m:r>
                            </m:e>
                            <m:sub>
                              <m:r>
                                <m:t>i</m:t>
                              </m:r>
                              <m:r>
                                <m:t>j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</m:radPr>
                            <m:deg/>
                            <m:e>
                              <m:sSub>
                                <m:e>
                                  <m:r>
                                    <m:t>E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  <m:r>
                                    <m:t>j</m:t>
                                  </m:r>
                                </m:sub>
                              </m:sSub>
                            </m:e>
                          </m:rad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O</m:t>
                        </m:r>
                      </m:e>
                      <m:sub>
                        <m:r>
                          <m:t>i</m:t>
                        </m:r>
                        <m:r>
                          <m:t>j</m:t>
                        </m:r>
                      </m:sub>
                    </m:sSub>
                  </m:oMath>
                </a14:m>
                <a:r>
                  <a:rPr/>
                  <a:t>: the number of observations in each cell of row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 and column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  <a:r>
                  <a:rPr/>
                  <a:t> (i.e., observed frequency); and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E</m:t>
                        </m:r>
                      </m:e>
                      <m:sub>
                        <m:r>
                          <m:t>i</m:t>
                        </m:r>
                        <m:r>
                          <m:t>j</m:t>
                        </m:r>
                      </m:sub>
                    </m:sSub>
                  </m:oMath>
                </a14:m>
                <a:r>
                  <a:rPr/>
                  <a:t> = the expected number of observations in each cell of row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 and column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  <a:r>
                  <a:rPr/>
                  <a:t>, assuming independence (i.e., expected frequency).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Standardized Residual (also referred to as a Pearson residual)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\text{Standardized residual} = \frac{O_{ij} - E_{ij}}{\sqrt{E_{ij}}} \tag{6}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$O_{ij}$:  the number of observations in each cell of row $i$ and column $j$ (i.e., observed frequency); and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$E_{ij}$ = the expected number of observations in each cell of row $i$ and column $j$, assuming independence (i.e., expected frequency).</a:t>
                </a:r>
              </a:p>
            </p:txBody>
          </p:sp>
        </mc:Choice>
      </mc:AlternateContent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Parametric and Non-Parametric Tests of Independence</dc:title>
  <dc:creator/>
  <cp:keywords/>
  <dcterms:created xsi:type="dcterms:W3CDTF">2026-01-22T04:53:48Z</dcterms:created>
  <dcterms:modified xsi:type="dcterms:W3CDTF">2026-01-22T04:53:48Z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ubtitle">
    <vt:lpwstr>Quantitative Methods</vt:lpwstr>
  </property>
  <property fmtid="{D5CDD505-2E9C-101B-9397-08002B2CF9AE}" pid="3" name="biblio-config">
    <vt:lpwstr>True</vt:lpwstr>
  </property>
  <property fmtid="{D5CDD505-2E9C-101B-9397-08002B2CF9AE}" pid="4" name="header-includes">
    <vt:lpwstr/>
  </property>
  <property fmtid="{D5CDD505-2E9C-101B-9397-08002B2CF9AE}" pid="5" name="include-after">
    <vt:lpwstr/>
  </property>
  <property fmtid="{D5CDD505-2E9C-101B-9397-08002B2CF9AE}" pid="6" name="include-before">
    <vt:lpwstr/>
  </property>
  <property fmtid="{D5CDD505-2E9C-101B-9397-08002B2CF9AE}" pid="7" name="labels">
    <vt:lpwstr/>
  </property>
  <property fmtid="{D5CDD505-2E9C-101B-9397-08002B2CF9AE}" pid="8" name="toc-title">
    <vt:lpwstr>Table of contents</vt:lpwstr>
  </property>
</Properties>
</file>