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8" Type="http://schemas.openxmlformats.org/officeDocument/2006/relationships/viewProps" Target="viewProps.xml" /><Relationship Id="rId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Hypothesis Testing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 b="1"/>
              <a:t>Download Files</a:t>
            </a:r>
          </a:p>
          <a:p>
            <a:pPr lvl="0" indent="0" marL="1270000">
              <a:buNone/>
            </a:pPr>
            <a:r>
              <a:rPr sz="2000"/>
              <a:t>Download PDF | Download Word | Download PowerPoint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Learning Module 8: Hypothesis Testing</a:t>
            </a:r>
          </a:p>
        </p:txBody>
      </p:sp>
    </p:spTree>
  </p:cSld>
</p:sld>
</file>

<file path=ppt/slides/slide4.xml><?xml version="1.0" encoding="UTF-8"?><p:sld xmlns:a="http://schemas.openxmlformats.org/drawingml/2006/main" xmlns:r="http://schemas.openxmlformats.org/officeDocument/2006/relationships" xmlns:p="http://schemas.openxmlformats.org/presentationml/2006/main"><p:cSld><p:spTree><p:nvGrpSpPr><p:cNvPr id="1" name="" /><p:cNvGrpSpPr /><p:nvPr /></p:nvGrpSpPr><p:grpSpPr><a:xfrm><a:off x="0" y="0" /><a:ext cx="0" cy="0" /><a:chOff x="0" y="0" /><a:chExt cx="0" cy="0" /></a:xfrm></p:grpSpPr><p:sp><p:nvSpPr><p:cNvPr id="2" name="Title 1" /><p:cNvSpPr><a:spLocks noGrp="1" /></p:cNvSpPr><p:nvPr><p:ph type="title" /></p:nvPr></p:nvSpPr><p:spPr /><p:txBody><a:bodyPr /><a:lstStyle /><a:p><a:pPr lvl="0" indent="0" marL="0"><a:buNone /></a:pPr><a:r><a:rPr /><a:t>Exhibit 2: Test Statistics and Their Distribution</a:t></a:r></a:p></p:txBody></p:sp><p:graphicFrame><p:nvGraphicFramePr><p:cNvPr id="6" name="Content Placeholder 5" /><p:cNvGraphicFramePr><a:graphicFrameLocks noGrp="1" /></p:cNvGraphicFramePr><p:nvPr><p:ph idx="1" /></p:nvPr></p:nvGraphicFramePr><p:xfrm><a:off x="457200" y="1193800" /><a:ext cx="8229600" cy="3390900" /></p:xfrm><a:graphic><a:graphicData uri="http://schemas.openxmlformats.org/drawingml/2006/table"><a:tbl><a:tblPr firstRow="1" bandRow="1"><a:tableStyleId>{5C22544A-7EE6-4342-B048-85BDC9FD1C3A}</a:tableStyleId></a:tblPr><a:tblGrid><a:gridCol w="1854200" /><a:gridCol w="3378200" /><a:gridCol w="1816100" /><a:gridCol w="1181100" /></a:tblGrid><a:tr h="0"><a:tc><a:txBody><a:bodyPr /><a:lstStyle /><a:p><a:pPr lvl="0" indent="0" marL="0"><a:buNone /></a:pPr><a:r><a:rPr /><a:t>What We Want to Test</a:t></a:r></a:p></a:txBody><a:tcPr /></a:tc><a:tc><a:txBody><a:bodyPr /><a:lstStyle /><a:p><a:pPr lvl="0" indent="0" marL="0"><a:buNone /></a:pPr><a:r><a:rPr /><a:t>Test Statistic</a:t></a:r></a:p></a:txBody><a:tcPr /></a:tc><a:tc><a:txBody><a:bodyPr /><a:lstStyle /><a:p><a:pPr lvl="0" indent="0" marL="0"><a:buNone /></a:pPr><a:r><a:rPr /><a:t>Probability Distribution of the Statistic</a:t></a:r></a:p></a:txBody><a:tcPr /></a:tc><a:tc><a:txBody><a:bodyPr /><a:lstStyle /><a:p><a:pPr lvl="0" indent="0" marL="0"><a:buNone /></a:pPr><a:r><a:rPr /><a:t>Degrees of Freedom</a:t></a:r></a:p></a:txBody><a:tcPr /></a:tc></a:tr><a:tr h="0"><a:tc><a:txBody><a:bodyPr /><a:lstStyle /><a:p><a:pPr lvl="0" indent="0" marL="0"><a:buNone /></a:pPr><a:r><a:rPr /><a:t>Test of a single mean</a:t></a:r></a:p></a:txBody></a:tc><a:tc><a:txBody><a:bodyPr /><a:lstStyle /><a:p><a:pPr lvl="0" indent="0" marL="0"><a:buNone /></a:pPr><a14:m><m:oMath xmlns:m="http://schemas.openxmlformats.org/officeDocument/2006/math"><m:r><m:t>t</m:t></m:r><m:r><m:rPr><m:sty m:val="p" /></m:rPr><m:t>=</m:t></m:r><m:f><m:fPr><m:type m:val="bar" /></m:fPr><m:num><m:acc><m:accPr><m:chr m:val="‾" /></m:accPr><m:e><m:r><m:t>X</m:t></m:r></m:e></m:acc><m:r><m:rPr><m:sty m:val="p" /></m:rPr><m:t>−</m:t></m:r><m:sSub><m:e><m:r><m:t>μ</m:t></m:r></m:e><m:sub><m:r><m:t>0</m:t></m:r></m:sub></m:sSub></m:num><m:den><m:r><m:t>s</m:t></m:r><m:r><m:rPr><m:sty m:val="p" /></m:rPr><m:t>/</m:t></m:r><m:rad><m:radPr><m:degHide m:val="on" /></m:radPr><m:deg /><m:e><m:r><m:t>n</m:t></m:r></m:e></m:rad></m:den></m:f></m:oMath></a14:m></a:p></a:txBody></a:tc><a:tc><a:txBody><a:bodyPr /><a:lstStyle /><a:p><a:pPr lvl="0" indent="0" marL="0"><a:buNone /></a:pPr><a14:m><m:oMath xmlns:m="http://schemas.openxmlformats.org/officeDocument/2006/math"><m:r><m:t>t</m:t></m:r></m:oMath></a14:m><a:r><a:rPr /><a:t>-distributed</a:t></a:r></a:p></a:txBody></a:tc><a:tc><a:txBody><a:bodyPr /><a:lstStyle /><a:p><a:pPr lvl="0" indent="0" marL="0"><a:buNone /></a:pPr><a14:m><m:oMath xmlns:m="http://schemas.openxmlformats.org/officeDocument/2006/math"><m:r><m:t>n</m:t></m:r><m:r><m:rPr><m:sty m:val="p" /></m:rPr><m:t>−</m:t></m:r><m:r><m:t>1</m:t></m:r></m:oMath></a14:m></a:p></a:txBody></a:tc></a:tr><a:tr h="0"><a:tc><a:txBody><a:bodyPr /><a:lstStyle /><a:p><a:pPr lvl="0" indent="0" marL="0"><a:buNone /></a:pPr><a:r><a:rPr /><a:t>Test of the difference in means</a:t></a:r></a:p></a:txBody></a:tc><a:tc><a:txBody><a:bodyPr /><a:lstStyle /><a:p><a:pPr lvl="0" indent="0" marL="0"><a:buNone /></a:pPr><a14:m><m:oMath xmlns:m="http://schemas.openxmlformats.org/officeDocument/2006/math"><m:r><m:t>t</m:t></m:r><m:r><m:rPr><m:sty m:val="p" /></m:rPr><m:t>=</m:t></m:r><m:f><m:fPr><m:type m:val="bar" /></m:fPr><m:num><m:d><m:dPr><m:begChr m:val="(" /><m:sepChr m:val="" /><m:endChr m:val=")" /><m:grow /></m:dPr><m:e><m:sSub><m:e><m:acc><m:accPr><m:chr m:val="‾" /></m:accPr><m:e><m:r><m:t>X</m:t></m:r></m:e></m:acc></m:e><m:sub><m:r><m:t>d</m:t></m:r><m:r><m:t>1</m:t></m:r></m:sub></m:sSub><m:r><m:rPr><m:sty m:val="p" /></m:rPr><m:t>−</m:t></m:r><m:sSub><m:e><m:acc><m:accPr><m:chr m:val="‾" /></m:accPr><m:e><m:r><m:t>X</m:t></m:r></m:e></m:acc></m:e><m:sub><m:r><m:t>d</m:t></m:r><m:r><m:t>2</m:t></m:r></m:sub></m:sSub></m:e></m:d><m:r><m:rPr><m:sty m:val="p" /></m:rPr><m:t>−</m:t></m:r><m:d><m:dPr><m:begChr m:val="(" /><m:sepChr m:val="" /><m:endChr m:val=")" /><m:grow /></m:dPr><m:e><m:sSub><m:e><m:r><m:t>μ</m:t></m:r></m:e><m:sub><m:r><m:t>d</m:t></m:r><m:r><m:t>1</m:t></m:r></m:sub></m:sSub><m:r><m:rPr><m:sty m:val="p" /></m:rPr><m:t>−</m:t></m:r><m:sSub><m:e><m:r><m:t>μ</m:t></m:r></m:e><m:sub><m:r><m:t>d</m:t></m:r><m:r><m:t>2</m:t></m:r></m:sub></m:sSub></m:e></m:d></m:num><m:den><m:rad><m:radPr><m:degHide m:val="on" /></m:radPr><m:deg /><m:e><m:f><m:fPr><m:type m:val="bar" /></m:fPr><m:num><m:sSubSup><m:e><m:r><m:t>s</m:t></m:r></m:e><m:sub><m:r><m:t>p</m:t></m:r></m:sub><m:sup><m:r><m:t>2</m:t></m:r></m:sup></m:sSubSup></m:num><m:den><m:sSub><m:e><m:r><m:t>n</m:t></m:r></m:e><m:sub><m:r><m:t>d</m:t></m:r><m:r><m:t>1</m:t></m:r></m:sub></m:sSub></m:den></m:f><m:r><m:rPr><m:sty m:val="p" /></m:rPr><m:t>+</m:t></m:r><m:f><m:fPr><m:type m:val="bar" /></m:fPr><m:num><m:sSubSup><m:e><m:r><m:t>s</m:t></m:r></m:e><m:sub><m:r><m:t>p</m:t></m:r></m:sub><m:sup><m:r><m:t>2</m:t></m:r></m:sup></m:sSubSup></m:num><m:den><m:sSub><m:e><m:r><m:t>n</m:t></m:r></m:e><m:sub><m:r><m:t>d</m:t></m:r><m:r><m:t>2</m:t></m:r></m:sub></m:sSub></m:den></m:f></m:e></m:rad></m:den></m:f></m:oMath></a14:m></a:p></a:txBody></a:tc><a:tc><a:txBody><a:bodyPr /><a:lstStyle /><a:p><a:pPr lvl="0" indent="0" marL="0"><a:buNone /></a:pPr><a14:m><m:oMath xmlns:m="http://schemas.openxmlformats.org/officeDocument/2006/math"><m:r><m:t>t</m:t></m:r></m:oMath></a14:m><a:r><a:rPr /><a:t>-distributed</a:t></a:r></a:p></a:txBody></a:tc><a:tc><a:txBody><a:bodyPr /><a:lstStyle /><a:p><a:pPr lvl="0" indent="0" marL="0"><a:buNone /></a:pPr><a14:m><m:oMath xmlns:m="http://schemas.openxmlformats.org/officeDocument/2006/math"><m:sSub><m:e><m:r><m:t>n</m:t></m:r></m:e><m:sub><m:r><m:t>1</m:t></m:r></m:sub></m:sSub><m:r><m:rPr><m:sty m:val="p" /></m:rPr><m:t>+</m:t></m:r><m:sSub><m:e><m:r><m:t>n</m:t></m:r></m:e><m:sub><m:r><m:t>2</m:t></m:r></m:sub></m:sSub><m:r><m:rPr><m:sty m:val="p" /></m:rPr><m:t>−</m:t></m:r><m:r><m:t>2</m:t></m:r></m:oMath></a14:m></a:p></a:txBody></a:tc></a:tr><a:tr h="0"><a:tc><a:txBody><a:bodyPr /><a:lstStyle /><a:p><a:pPr lvl="0" indent="0" marL="0"><a:buNone /></a:pPr><a:r><a:rPr /><a:t>Test of the mean of differences</a:t></a:r></a:p></a:txBody></a:tc><a:tc><a:txBody><a:bodyPr /><a:lstStyle /><a:p><a:pPr lvl="0" indent="0" marL="0"><a:buNone /></a:pPr><a14:m><m:oMath xmlns:m="http://schemas.openxmlformats.org/officeDocument/2006/math"><m:r><m:t>t</m:t></m:r><m:r><m:rPr><m:sty m:val="p" /></m:rPr><m:t>=</m:t></m:r><m:f><m:fPr><m:type m:val="bar" /></m:fPr><m:num><m:acc><m:accPr><m:chr m:val="‾" /></m:accPr><m:e><m:r><m:t>d</m:t></m:r></m:e></m:acc><m:r><m:rPr><m:sty m:val="p" /></m:rPr><m:t>−</m:t></m:r><m:sSub><m:e><m:r><m:t>μ</m:t></m:r></m:e><m:sub><m:r><m:t>d</m:t></m:r><m:r><m:t>0</m:t></m:r></m:sub></m:sSub></m:num><m:den><m:sSub><m:e><m:r><m:t>s</m:t></m:r></m:e><m:sub><m:acc><m:accPr><m:chr m:val="‾" /></m:accPr><m:e><m:r><m:t>d</m:t></m:r></m:e></m:acc></m:sub></m:sSub></m:den></m:f></m:oMath></a14:m></a:p></a:txBody></a:tc><a:tc><a:txBody><a:bodyPr /><a:lstStyle /><a:p><a:pPr lvl="0" indent="0" marL="0"><a:buNone /></a:pPr><a14:m><m:oMath xmlns:m="http://schemas.openxmlformats.org/officeDocument/2006/math"><m:r><m:t>t</m:t></m:r></m:oMath></a14:m><a:r><a:rPr /><a:t>-distributed</a:t></a:r></a:p></a:txBody></a:tc><a:tc><a:txBody><a:bodyPr /><a:lstStyle /><a:p><a:pPr lvl="0" indent="0" marL="0"><a:buNone /></a:pPr><a14:m><m:oMath xmlns:m="http://schemas.openxmlformats.org/officeDocument/2006/math"><m:r><m:t>n</m:t></m:r><m:r><m:rPr><m:sty m:val="p" /></m:rPr><m:t>−</m:t></m:r><m:r><m:t>1</m:t></m:r></m:oMath></a14:m></a:p></a:txBody></a:tc></a:tr><a:tr h="0"><a:tc><a:txBody><a:bodyPr /><a:lstStyle /><a:p><a:pPr lvl="0" indent="0" marL="0"><a:buNone /></a:pPr><a:r><a:rPr /><a:t>Test of a single variance</a:t></a:r></a:p></a:txBody></a:tc><a:tc><a:txBody><a:bodyPr /><a:lstStyle /><a:p><a:pPr lvl="0" indent="0" marL="0"><a:buNone /></a:pPr><a14:m><m:oMath xmlns:m="http://schemas.openxmlformats.org/officeDocument/2006/math"><m:sSup><m:e><m:r><m:t>χ</m:t></m:r></m:e><m:sup><m:r><m:t>2</m:t></m:r></m:sup></m:sSup><m:r><m:rPr><m:sty m:val="p" /></m:rPr><m:t>=</m:t></m:r><m:f><m:fPr><m:type m:val="bar" /></m:fPr><m:num><m:d><m:dPr><m:begChr m:val="(" /><m:sepChr m:val="" /><m:endChr m:val=")" /><m:grow /></m:dPr><m:e><m:r><m:t>n</m:t></m:r><m:r><m:rPr><m:sty m:val="p" /></m:rPr><m:t>−</m:t></m:r><m:r><m:t>1</m:t></m:r></m:e></m:d><m:sSup><m:e><m:r><m:t>s</m:t></m:r></m:e><m:sup><m:r><m:t>2</m:t></m:r></m:sup></m:sSup></m:num><m:den><m:sSubSup><m:e><m:r><m:t>σ</m:t></m:r></m:e><m:sub><m:r><m:t>0</m:t></m:r></m:sub><m:sup><m:r><m:t>2</m:t></m:r></m:sup></m:sSubSup></m:den></m:f></m:oMath></a14:m></a:p></a:txBody></a:tc><a:tc><a:txBody><a:bodyPr /><a:lstStyle /><a:p><a:pPr lvl="0" indent="0" marL="0"><a:buNone /></a:pPr><a:r><a:rPr /><a:t>Chi-square distributed</a:t></a:r></a:p></a:txBody></a:tc><a:tc><a:txBody><a:bodyPr /><a:lstStyle /><a:p><a:pPr lvl="0" indent="0" marL="0"><a:buNone /></a:pPr><a14:m><m:oMath xmlns:m="http://schemas.openxmlformats.org/officeDocument/2006/math"><m:r><m:t>n</m:t></m:r><m:r><m:rPr><m:sty m:val="p" /></m:rPr><m:t>−</m:t></m:r><m:r><m:t>1</m:t></m:r></m:oMath></a14:m></a:p></a:txBody></a:tc></a:tr><a:tr h="0"><a:tc><a:txBody><a:bodyPr /><a:lstStyle /><a:p><a:pPr lvl="0" indent="0" marL="0"><a:buNone /></a:pPr><a:r><a:rPr /><a:t>Test of the difference in variances</a:t></a:r></a:p></a:txBody></a:tc><a:tc><a:txBody><a:bodyPr /><a:lstStyle /><a:p><a:pPr lvl="0" indent="0" marL="0"><a:buNone /></a:pPr><a14:m><m:oMath xmlns:m="http://schemas.openxmlformats.org/officeDocument/2006/math"><m:r><m:t>F</m:t></m:r><m:r><m:rPr><m:sty m:val="p" /></m:rPr><m:t>=</m:t></m:r><m:f><m:fPr><m:type m:val="bar" /></m:fPr><m:num><m:sSubSup><m:e><m:r><m:t>s</m:t></m:r></m:e><m:sub><m:r><m:rPr><m:nor /><m:sty m:val="p" /></m:rPr><m:t>before</m:t></m:r></m:sub><m:sup><m:r><m:t>2</m:t></m:r></m:sup></m:sSubSup></m:num><m:den><m:sSubSup><m:e><m:r><m:t>s</m:t></m:r></m:e><m:sub><m:r><m:rPr><m:nor /><m:sty m:val="p" /></m:rPr><m:t>after</m:t></m:r></m:sub><m:sup><m:r><m:t>2</m:t></m:r></m:sup></m:sSubSup></m:den></m:f></m:oMath></a14:m></a:p></a:txBody></a:tc><a:tc><a:txBody><a:bodyPr /><a:lstStyle /><a:p><a:pPr lvl="0" indent="0" marL="0"><a:buNone /></a:pPr><a14:m><m:oMath xmlns:m="http://schemas.openxmlformats.org/officeDocument/2006/math"><m:r><m:t>F</m:t></m:r></m:oMath></a14:m><a:r><a:rPr /><a:t>-distributed</a:t></a:r></a:p></a:txBody></a:tc><a:tc><a:txBody><a:bodyPr /><a:lstStyle /><a:p><a:pPr lvl="0" indent="0" marL="0"><a:buNone /></a:pPr><a14:m><m:oMath xmlns:m="http://schemas.openxmlformats.org/officeDocument/2006/math"><m:sSub><m:e><m:r><m:t>n</m:t></m:r></m:e><m:sub><m:r><m:t>1</m:t></m:r></m:sub></m:sSub><m:r><m:rPr><m:sty m:val="p" /></m:rPr><m:t>−</m:t></m:r><m:r><m:t>1</m:t></m:r></m:oMath></a14:m><a:r><a:rPr /><a:t>, </a:t></a:r><a14:m><m:oMath xmlns:m="http://schemas.openxmlformats.org/officeDocument/2006/math"><m:sSub><m:e><m:r><m:t>n</m:t></m:r></m:e><m:sub><m:r><m:t>2</m:t></m:r></m:sub></m:sSub><m:r><m:rPr><m:sty m:val="p" /></m:rPr><m:t>−</m:t></m:r><m:r><m:t>1</m:t></m:r></m:oMath></a14:m></a:p></a:txBody></a:tc></a:tr><a:tr h="0"><a:tc><a:txBody><a:bodyPr /><a:lstStyle /><a:p><a:pPr lvl="0" indent="0" marL="0"><a:buNone /></a:pPr><a:r><a:rPr /><a:t>Test of a correlation</a:t></a:r></a:p></a:txBody></a:tc><a:tc><a:txBody><a:bodyPr /><a:lstStyle /><a:p><a:pPr lvl="0" indent="0" marL="0"><a:buNone /></a:pPr><a14:m><m:oMath xmlns:m="http://schemas.openxmlformats.org/officeDocument/2006/math"><m:r><m:t>t</m:t></m:r><m:r><m:rPr><m:sty m:val="p" /></m:rPr><m:t>=</m:t></m:r><m:f><m:fPr><m:type m:val="bar" /></m:fPr><m:num><m:r><m:t>r</m:t></m:r><m:rad><m:radPr><m:degHide m:val="on" /></m:radPr><m:deg /><m:e><m:r><m:t>n</m:t></m:r><m:r><m:rPr><m:sty m:val="p" /></m:rPr><m:t>−</m:t></m:r><m:r><m:t>2</m:t></m:r></m:e></m:rad></m:num><m:den><m:rad><m:radPr><m:degHide m:val="on" /></m:radPr><m:deg /><m:e><m:r><m:t>1</m:t></m:r><m:r><m:rPr><m:sty m:val="p" /></m:rPr><m:t>−</m:t></m:r><m:sSup><m:e><m:r><m:t>r</m:t></m:r></m:e><m:sup><m:r><m:t>2</m:t></m:r></m:sup></m:sSup></m:e></m:rad></m:den></m:f></m:oMath></a14:m></a:p></a:txBody></a:tc><a:tc><a:txBody><a:bodyPr /><a:lstStyle /><a:p><a:pPr lvl="0" indent="0" marL="0"><a:buNone /></a:pPr><a14:m><m:oMath xmlns:m="http://schemas.openxmlformats.org/officeDocument/2006/math"><m:r><m:t>t</m:t></m:r></m:oMath></a14:m><a:r><a:rPr /><a:t>-Distributed</a:t></a:r></a:p></a:txBody></a:tc><a:tc><a:txBody><a:bodyPr /><a:lstStyle /><a:p><a:pPr lvl="0" indent="0" marL="0"><a:buNone /></a:pPr><a14:m><m:oMath xmlns:m="http://schemas.openxmlformats.org/officeDocument/2006/math"><m:r><m:t>n</m:t></m:r><m:r><m:rPr><m:sty m:val="p" /></m:rPr><m:t>−</m:t></m:r><m:r><m:t>2</m:t></m:r></m:oMath></a14:m></a:p></a:txBody></a:tc></a:tr><a:tr h="0"><a:tc><a:txBody><a:bodyPr /><a:lstStyle /><a:p><a:pPr lvl="0" indent="0" marL="0"><a:buNone /></a:pPr><a:r><a:rPr /><a:t>Test of independence (categorical data)</a:t></a:r></a:p></a:txBody></a:tc><a:tc><a:txBody><a:bodyPr /><a:lstStyle /><a:p><a:pPr lvl="0" indent="0" marL="0"><a:buNone /></a:pPr><a14:m><m:oMath xmlns:m="http://schemas.openxmlformats.org/officeDocument/2006/math"><m:sSup><m:e><m:r><m:t>χ</m:t></m:r></m:e><m:sup><m:r><m:t>2</m:t></m:r></m:sup></m:sSup><m:r><m:rPr><m:sty m:val="p" /></m:rPr><m:t>=</m:t></m:r><m:nary><m:naryPr><m:chr m:val="∑" /><m:limLoc m:val="undOvr" /><m:subHide m:val="off" /><m:supHide m:val="off" /></m:naryPr><m:sub><m:r><m:t>i</m:t></m:r><m:r><m:rPr><m:sty m:val="p" /></m:rPr><m:t>=</m:t></m:r><m:r><m:t>1</m:t></m:r></m:sub><m:sup><m:r><m:t>m</m:t></m:r></m:sup><m:e><m:f><m:fPr><m:type m:val="bar" /></m:fPr><m:num><m:sSup><m:e><m:d><m:dPr><m:begChr m:val="(" /><m:sepChr m:val="" /><m:endChr m:val=")" /><m:grow /></m:dPr><m:e><m:sSub><m:e><m:r><m:t>O</m:t></m:r></m:e><m:sub><m:r><m:t>i</m:t></m:r><m:r><m:t>j</m:t></m:r></m:sub></m:sSub><m:r><m:rPr><m:sty m:val="p" /></m:rPr><m:t>−</m:t></m:r><m:sSub><m:e><m:r><m:t>E</m:t></m:r></m:e><m:sub><m:r><m:t>i</m:t></m:r><m:r><m:t>j</m:t></m:r></m:sub></m:sSub></m:e></m:d></m:e><m:sup><m:r><m:t>2</m:t></m:r></m:sup></m:sSup></m:num><m:den><m:sSub><m:e><m:r><m:t>E</m:t></m:r></m:e><m:sub><m:r><m:t>i</m:t></m:r><m:r><m:t>j</m:t></m:r></m:sub></m:sSub></m:den></m:f></m:e></m:nary></m:oMath></a14:m></a:p></a:txBody></a:tc><a:tc><a:txBody><a:bodyPr /><a:lstStyle /><a:p><a:pPr lvl="0" indent="0" marL="0"><a:buNone /></a:pPr><a:r><a:rPr /><a:t>Chi-square distributed</a:t></a:r></a:p></a:txBody></a:tc><a:tc><a:txBody><a:bodyPr /><a:lstStyle /><a:p><a:pPr lvl="0" indent="0" marL="0"><a:buNone /></a:pPr><a14:m><m:oMath xmlns:m="http://schemas.openxmlformats.org/officeDocument/2006/math"><m:d><m:dPr><m:begChr m:val="(" /><m:sepChr m:val="" /><m:endChr m:val=")" /><m:grow /></m:dPr><m:e><m:r><m:t>r</m:t></m:r><m:r><m:rPr><m:sty m:val="p" /></m:rPr><m:t>−</m:t></m:r><m:r><m:t>1</m:t></m:r></m:e></m:d><m:d><m:dPr><m:begChr m:val="(" /><m:sepChr m:val="" /><m:endChr m:val=")" /><m:grow /></m:dPr><m:e><m:r><m:t>c</m:t></m:r><m:r><m:rPr><m:sty m:val="p" /></m:rPr><m:t>−</m:t></m:r><m:r><m:t>1</m:t></m:r></m:e></m:d></m:oMath></a14:m></a:p></a:txBody></a:tc></a:tr></a:tbl></a:graphicData></a:graphic></p:graphicFrame></p:spTree></p:cSld>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View Markdown Source</a:t>
            </a:r>
          </a:p>
          <a:p>
            <a:pPr lvl="0" indent="0">
              <a:buNone/>
            </a:pPr>
            <a:r>
              <a:rPr>
                <a:solidFill>
                  <a:srgbClr val="4758AB"/>
                </a:solidFill>
                <a:latin typeface="Courier"/>
              </a:rPr>
              <a:t>## Exhibit 2: Test Statistics and Their Distribution</a:t>
            </a:r>
            <a:br/>
            <a:br/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What We Want to Test                       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Test Statistic                                                                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Probability Distribution of the Statistic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Degrees of Freedom        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br/>
            <a:r>
              <a:rPr>
                <a:solidFill>
                  <a:srgbClr val="AD0000"/>
                </a:solidFill>
                <a:latin typeface="Courier"/>
              </a:rPr>
              <a:t>|--------------------------------------------|--------------------------------------------------------------------------------|-------------------------------------------|----------------------------|</a:t>
            </a:r>
            <a:br/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Test of a single mean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$t = \frac{\bar{X} - \mu_0}{s / \sqrt{n}}$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$t$-distributed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$n - 1$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br/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Test of the difference in means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$t = \frac{(\bar{X}_{d1} - \bar{X}_{d2}) - (\mu_{d1} - \mu_{d2})}{\sqrt{\frac{s_p^2}{n_{d1}} + \frac{s_p^2}{n_{d2}}}}$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$t$-distributed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$n_1 + n_2 - 2$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br/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Test of the mean of differences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$t = \frac{\bar{d} - \mu_{d0}}{s_{\bar{d}}}$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$t$-distributed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$n - 1$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br/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Test of a single variance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$\chi^2 = \frac{(n - 1)s^2}{\sigma_0^2}$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Chi-square distributed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$n - 1$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br/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Test of the difference in variances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$F = \frac{s^2_{\text{before}}}{s^2_{\text{after}}}$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$F$-distributed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$n_1 - 1$, $n_2 - 1$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br/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Test of a correlation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$t = \frac{r \sqrt{n - 2}}{\sqrt{1 - r^2}}$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$t$-Distributed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$n - 2$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br/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Test of independence (categorical data)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$\chi^2 = \sum_{i=1}^{m} \frac{(O_{ij} - E_{ij})^2}{E_{ij}}$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Chi-square distributed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  <a:r>
              <a:rPr>
                <a:solidFill>
                  <a:srgbClr val="003B4F"/>
                </a:solidFill>
                <a:latin typeface="Courier"/>
              </a:rPr>
              <a:t> $(r - 1)(c - 1)$ </a:t>
            </a:r>
            <a:r>
              <a:rPr>
                <a:solidFill>
                  <a:srgbClr val="AD0000"/>
                </a:solidFill>
                <a:latin typeface="Courier"/>
              </a:rPr>
              <a:t>|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Hypothesis Testing</dc:title>
  <dc:creator/>
  <cp:keywords/>
  <dcterms:created xsi:type="dcterms:W3CDTF">2026-01-22T04:53:39Z</dcterms:created>
  <dcterms:modified xsi:type="dcterms:W3CDTF">2026-01-22T04:53:39Z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ubtitle">
    <vt:lpwstr>Quantitative Methods</vt:lpwstr>
  </property>
  <property fmtid="{D5CDD505-2E9C-101B-9397-08002B2CF9AE}" pid="3" name="biblio-config">
    <vt:lpwstr>True</vt:lpwstr>
  </property>
  <property fmtid="{D5CDD505-2E9C-101B-9397-08002B2CF9AE}" pid="4" name="header-includes">
    <vt:lpwstr/>
  </property>
  <property fmtid="{D5CDD505-2E9C-101B-9397-08002B2CF9AE}" pid="5" name="include-after">
    <vt:lpwstr/>
  </property>
  <property fmtid="{D5CDD505-2E9C-101B-9397-08002B2CF9AE}" pid="6" name="include-before">
    <vt:lpwstr/>
  </property>
  <property fmtid="{D5CDD505-2E9C-101B-9397-08002B2CF9AE}" pid="7" name="labels">
    <vt:lpwstr/>
  </property>
  <property fmtid="{D5CDD505-2E9C-101B-9397-08002B2CF9AE}" pid="8" name="toc-title">
    <vt:lpwstr>Table of contents</vt:lpwstr>
  </property>
</Properties>
</file>