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10" Type="http://schemas.openxmlformats.org/officeDocument/2006/relationships/viewProps" Target="viewProps.xml" /><Relationship Id="rId9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2" Type="http://schemas.openxmlformats.org/officeDocument/2006/relationships/tableStyles" Target="tableStyles.xml" /><Relationship Id="rId11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Estimation and Inference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Download Files</a:t>
            </a:r>
          </a:p>
          <a:p>
            <a:pPr lvl="0" indent="0" marL="1270000">
              <a:buNone/>
            </a:pPr>
            <a:r>
              <a:rPr sz="2000"/>
              <a:t>Download PDF | Download Word | Download PowerPoint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Learning Module 7: Estimation and Inference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Standard Error of the Sample Mean (Known Population Variance)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σ</m:t>
                          </m:r>
                        </m:e>
                        <m:sub>
                          <m:acc>
                            <m:accPr>
                              <m:chr m:val="‾"/>
                            </m:accPr>
                            <m:e>
                              <m:r>
                                <m:t>X</m:t>
                              </m:r>
                            </m:e>
                          </m:acc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σ</m:t>
                          </m:r>
                        </m:num>
                        <m:den>
                          <m:rad>
                            <m:radPr>
                              <m:degHide m:val="on"/>
                            </m:radPr>
                            <m:deg/>
                            <m:e>
                              <m:r>
                                <m:t>n</m:t>
                              </m:r>
                            </m:e>
                          </m:rad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σ</m:t>
                        </m:r>
                      </m:e>
                      <m:sub>
                        <m:acc>
                          <m:accPr>
                            <m:chr m:val="‾"/>
                          </m:accPr>
                          <m:e>
                            <m:r>
                              <m:t>X</m:t>
                            </m:r>
                          </m:e>
                        </m:acc>
                      </m:sub>
                    </m:sSub>
                  </m:oMath>
                </a14:m>
                <a:r>
                  <a:rPr/>
                  <a:t>: standard error of the sample mean</a:t>
                </a:r>
              </a:p>
              <a:p>
                <a:pPr lvl="0"/>
                <a14:m>
                  <m:oMath xmlns:m="http://schemas.openxmlformats.org/officeDocument/2006/math">
                    <m:r>
                      <m:t>σ</m:t>
                    </m:r>
                  </m:oMath>
                </a14:m>
                <a:r>
                  <a:rPr/>
                  <a:t>: population standard deviation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sample size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Standard Error of the Sample Mean (Known Population Variance)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\sigma_{\bar{X}} = \frac{\sigma}{\sqrt{n}} \tag{1}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$\sigma_{\bar{X}}$: standard error of the sample mean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$\sigma$: population standard deviation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sample size</a:t>
                </a:r>
              </a:p>
            </p:txBody>
          </p:sp>
        </mc:Choice>
      </mc:AlternateContent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Standard Error of the Sample Mean (Unknown Population Variance)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s</m:t>
                          </m:r>
                        </m:e>
                        <m:sub>
                          <m:acc>
                            <m:accPr>
                              <m:chr m:val="‾"/>
                            </m:accPr>
                            <m:e>
                              <m:r>
                                <m:t>X</m:t>
                              </m:r>
                            </m:e>
                          </m:acc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s</m:t>
                          </m:r>
                        </m:num>
                        <m:den>
                          <m:rad>
                            <m:radPr>
                              <m:degHide m:val="on"/>
                            </m:radPr>
                            <m:deg/>
                            <m:e>
                              <m:r>
                                <m:t>n</m:t>
                              </m:r>
                            </m:e>
                          </m:rad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acc>
                          <m:accPr>
                            <m:chr m:val="‾"/>
                          </m:accPr>
                          <m:e>
                            <m:r>
                              <m:t>X</m:t>
                            </m:r>
                          </m:e>
                        </m:acc>
                      </m:sub>
                    </m:sSub>
                  </m:oMath>
                </a14:m>
                <a:r>
                  <a:rPr/>
                  <a:t>: estimated standard error of the sample mean</a:t>
                </a:r>
              </a:p>
              <a:p>
                <a:pPr lvl="0"/>
                <a14:m>
                  <m:oMath xmlns:m="http://schemas.openxmlformats.org/officeDocument/2006/math">
                    <m:r>
                      <m:t>s</m:t>
                    </m:r>
                  </m:oMath>
                </a14:m>
                <a:r>
                  <a:rPr/>
                  <a:t>: sample standard deviation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sample size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Standard Error of the Sample Mean (Unknown Population Variance)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s_{\bar{X}} = \frac{s}{\sqrt{n}} \tag{2}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$s_{\bar{X}}$: estimated standard error of the sample mean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$s$: sample standard deviation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sample size</a:t>
                </a:r>
              </a:p>
            </p:txBody>
          </p:sp>
        </mc:Choice>
      </mc:AlternateContent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Sample Variance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s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m:t>n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p>
                      <m:e>
                        <m:r>
                          <m:t>s</m:t>
                        </m:r>
                      </m:e>
                      <m:sup>
                        <m:r>
                          <m:t>2</m:t>
                        </m:r>
                      </m:sup>
                    </m:sSup>
                  </m:oMath>
                </a14:m>
                <a:r>
                  <a:rPr/>
                  <a:t>: sample variance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th observation in the sample</a:t>
                </a:r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 sample mean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sample size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Sample Variance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s^2 = \frac{\sum_{i=1}^{n}(X_i - \bar{X})^2}{n - 1} \tag{3}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$s^2$: sample variance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$i$th observation in the sample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sample mean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sample size</a:t>
                </a:r>
              </a:p>
            </p:txBody>
          </p:sp>
        </mc:Choice>
      </mc:AlternateContent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Model-free resampling or non-parametric resampling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s</m:t>
                          </m:r>
                        </m:e>
                        <m:sub>
                          <m:acc>
                            <m:accPr>
                              <m:chr m:val="‾"/>
                            </m:accPr>
                            <m:e>
                              <m:r>
                                <m:t>X</m:t>
                              </m:r>
                            </m:e>
                          </m:acc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ad>
                        <m:radPr>
                          <m:degHide m:val="on"/>
                        </m:radPr>
                        <m:deg/>
                        <m:e>
                          <m:f>
                            <m:fPr>
                              <m:type m:val="bar"/>
                            </m:fPr>
                            <m:num>
                              <m:r>
                                <m:t>1</m:t>
                              </m:r>
                            </m:num>
                            <m:den>
                              <m:r>
                                <m:t>B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den>
                          </m:f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b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B</m:t>
                              </m:r>
                            </m:sup>
                            <m:e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acc>
                                            <m:accPr>
                                              <m:chr m:val="̂"/>
                                            </m:accPr>
                                            <m:e>
                                              <m:r>
                                                <m:t>θ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m:t>b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θ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acc>
                          <m:accPr>
                            <m:chr m:val="‾"/>
                          </m:accPr>
                          <m:e>
                            <m:r>
                              <m:t>X</m:t>
                            </m:r>
                          </m:e>
                        </m:acc>
                      </m:sub>
                    </m:sSub>
                  </m:oMath>
                </a14:m>
                <a:r>
                  <a:rPr/>
                  <a:t>: the estimate of the standard error of the sample mean</a:t>
                </a:r>
              </a:p>
              <a:p>
                <a:pPr lvl="0"/>
                <a14:m>
                  <m:oMath xmlns:m="http://schemas.openxmlformats.org/officeDocument/2006/math">
                    <m:r>
                      <m:t>B</m:t>
                    </m:r>
                  </m:oMath>
                </a14:m>
                <a:r>
                  <a:rPr/>
                  <a:t>: the number of resamples drawn from the original sample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̂"/>
                          </m:accPr>
                          <m:e>
                            <m:r>
                              <m:t>θ</m:t>
                            </m:r>
                          </m:e>
                        </m:acc>
                      </m:e>
                      <m:sub>
                        <m:r>
                          <m:t>b</m:t>
                        </m:r>
                      </m:sub>
                    </m:sSub>
                  </m:oMath>
                </a14:m>
                <a:r>
                  <a:rPr/>
                  <a:t>: the mean of a resample, and</a:t>
                </a:r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θ</m:t>
                        </m:r>
                      </m:e>
                    </m:acc>
                  </m:oMath>
                </a14:m>
                <a:r>
                  <a:rPr/>
                  <a:t>: the mean across all the resample means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Model-free resampling or non-parametric resampling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s_{\bar{X}} = \sqrt{\frac{1}{B - 1} \sum_{b=1}^{B} \left( \hat{\theta}_b - \bar{\theta} \right)^2} \tag{4}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$s_{\bar{X}}$: the estimate of the standard error of the sample mean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$B$: the number of resamples drawn from the original sample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$\hat{\theta}_b$: the mean of a resample, and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$\bar{\theta}$: the mean across all the resample means</a:t>
                </a:r>
              </a:p>
            </p:txBody>
          </p:sp>
        </mc:Choice>
      </mc:AlternateContent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Estimation and Inference</dc:title>
  <dc:creator/>
  <cp:keywords/>
  <dcterms:created xsi:type="dcterms:W3CDTF">2026-01-22T04:53:31Z</dcterms:created>
  <dcterms:modified xsi:type="dcterms:W3CDTF">2026-01-22T04:53:31Z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ubtitle">
    <vt:lpwstr>Quantitative Methods</vt:lpwstr>
  </property>
  <property fmtid="{D5CDD505-2E9C-101B-9397-08002B2CF9AE}" pid="3" name="biblio-config">
    <vt:lpwstr>True</vt:lpwstr>
  </property>
  <property fmtid="{D5CDD505-2E9C-101B-9397-08002B2CF9AE}" pid="4" name="header-includes">
    <vt:lpwstr/>
  </property>
  <property fmtid="{D5CDD505-2E9C-101B-9397-08002B2CF9AE}" pid="5" name="include-after">
    <vt:lpwstr/>
  </property>
  <property fmtid="{D5CDD505-2E9C-101B-9397-08002B2CF9AE}" pid="6" name="include-before">
    <vt:lpwstr/>
  </property>
  <property fmtid="{D5CDD505-2E9C-101B-9397-08002B2CF9AE}" pid="7" name="labels">
    <vt:lpwstr/>
  </property>
  <property fmtid="{D5CDD505-2E9C-101B-9397-08002B2CF9AE}" pid="8" name="toc-title">
    <vt:lpwstr>Table of contents</vt:lpwstr>
  </property>
</Properties>
</file>