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5" Type="http://schemas.openxmlformats.org/officeDocument/2006/relationships/viewProps" Target="viewProps.xml" /><Relationship Id="rId1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7" Type="http://schemas.openxmlformats.org/officeDocument/2006/relationships/tableStyles" Target="tableStyles.xml" /><Relationship Id="rId1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Portfolio Mathematics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Quantitative Methods</a:t>
            </a: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Correlation between two random variables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ρ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j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Cov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j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r>
                                <m:t>σ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m:t>σ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j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ρ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correlation coefficient between returns on assets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1"/>
                <a:r>
                  <a:rPr/>
                  <a:t>Alternative notations are </a:t>
                </a:r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Corr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Cov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covariance between returns on assets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σ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standard deviation of returns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σ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standard deviation of returns on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Correlation  between two random variables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\rho(R_i, R_j) = \frac{\text{Cov}(R_i, R_j)}{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\sigma(R_i)\sigma(R_j)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}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$\rho(R_i, R_j)$: correlation coefficient between returns on assets $i$ and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Alternative notations are $\text{Corr}(R_i, R_j)$ and $p_{ij}$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$\text{Cov}(R_i, R_j)$: covariance between returns on assets $i$ and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$\sigma(R_i)$: standard deviation of returns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$\sigma(R_j)$: standard deviation of returns on asset $j$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Covariance Given a Joint Probability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A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B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i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n"/>
                            </m:naryPr>
                            <m:sub>
                              <m:r>
                                <m:t>j</m:t>
                              </m:r>
                            </m:sub>
                            <m:sup>
                              <m:r>
                                <m:t>​</m:t>
                              </m:r>
                            </m:sup>
                            <m:e>
                              <m:r>
                                <m:t>P</m:t>
                              </m:r>
                            </m:e>
                          </m:nary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A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B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j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A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E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A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B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j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E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B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sty m:val="p"/>
                      </m:rPr>
                      <m:t>Cov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A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B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covariance between random variables </a:t>
                </a:r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A</m:t>
                        </m:r>
                      </m:sub>
                    </m:sSub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B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A</m:t>
                            </m:r>
                            <m:r>
                              <m:rPr>
                                <m:sty m:val="p"/>
                              </m:rPr>
                              <m:t>,</m:t>
                            </m:r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B</m:t>
                            </m:r>
                            <m:r>
                              <m:rPr>
                                <m:sty m:val="p"/>
                              </m:rPr>
                              <m:t>,</m:t>
                            </m:r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joint probability of returns </a:t>
                </a:r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A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B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j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A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return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on asset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B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return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 on asset </a:t>
                </a:r>
                <a14:m>
                  <m:oMath xmlns:m="http://schemas.openxmlformats.org/officeDocument/2006/math">
                    <m:r>
                      <m:t>B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A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asset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B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asset </a:t>
                </a:r>
                <a14:m>
                  <m:oMath xmlns:m="http://schemas.openxmlformats.org/officeDocument/2006/math">
                    <m:r>
                      <m:t>B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Covariance Given a Joint Probability Function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\operatorname{Cov}(R_{A}, R_{B})=\sum_{i} \sum_{j} P(R_{A, i}, R_{B, j}) (R_{A, i}-ER_{A}) (R_{B, j}-ER_{B})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$\operatorname{Cov}(R_{A}, R_{B})$: covariance between random variables $R_A$ and $R_B$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$P(R_{A, i}, R_{B, j})$: joint probability of returns $R_{A, i}$ and $R_{B, j}$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$R_{A, i}$: return $i$ on asset $A$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$R_{B, j}$: return $j$ on asset $B$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$E(R_{A})$: expected return on asset $A$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$E(R_{B})$: expected return on asset $B$</a:t>
                </a:r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Safety-First Ratio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 SFRatio 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E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P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L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σ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SFRatio</m:t>
                    </m:r>
                  </m:oMath>
                </a14:m>
                <a:r>
                  <a:rPr/>
                  <a:t>: safety-first ratio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P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portfolio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threshold level (minimum acceptable return)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σ</m:t>
                        </m:r>
                      </m:e>
                      <m:sub>
                        <m:r>
                          <m:t>P</m:t>
                        </m:r>
                      </m:sub>
                    </m:sSub>
                  </m:oMath>
                </a14:m>
                <a:r>
                  <a:rPr/>
                  <a:t>: portfolio standard deviation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Safety-First Ratio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 { SFRatio }=\frac{E(R_{P})-R_{L}}{\sigma_{P}} \tag{9}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$\text{SFRatio}$: safety-first ratio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$E(R_{P})$: expected portfolio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$R_{L}$: threshold level (minimum acceptable return)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$\sigma_{P}$: portfolio standard deviation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5: Portfolio Mathematics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Expected Return on Portfolio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⋯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n</m:t>
                          </m:r>
                        </m:sub>
                      </m:sSub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P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the portfolio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w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proportion of portfolio invested in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assets in the portfolio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Expected Return on Portfolio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E(R_{P})=w_{1} E(R_{1})+w_{2} E(R_{2})+\cdots+w_{n} E(R_{n})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$E(R_{P})$: expected return on the portfolio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$w_{i}$: proportion of portfolio invested in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$E(R_{i})$: expected return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assets in the portfolio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Portfolio 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r>
                        <m:rPr>
                          <m:sty m:val="p"/>
                        </m:rPr>
                        <m:t>{</m:t>
                      </m:r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p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p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}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p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portfolio variance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p</m:t>
                        </m:r>
                      </m:sub>
                    </m:sSub>
                  </m:oMath>
                </a14:m>
                <a:r>
                  <a:rPr/>
                  <a:t>: portfolio return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p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portfolio return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Portfolio Variance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\sigma^2(R_p) = 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\{[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R_p - E(R_p)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\}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$\sigma^2(R_p)$: portfolio variance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$R_p$: portfolio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$E(R_p)$: expected portfolio return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Covariance of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C</m:t>
                      </m:r>
                      <m:r>
                        <m:t>o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j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j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j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C</m:t>
                    </m:r>
                    <m:r>
                      <m:t>o</m:t>
                    </m:r>
                    <m:r>
                      <m:t>v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covariance between returns on assets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return on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return on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:r>
                  <a:rPr/>
                  <a:t>Equation 3 states that the covariance between two random variables is the probability-weighted average of the cross-products of each random variable’s deviation from its own expected value.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Covariance of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Cov(R_{i}, R_{j}) =E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(R_{i}-ER_{i})(R_{j}-ER_{j})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$Cov(R_{i}, R_{j})$: covariance between returns on assets $i$ and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$R_{i}$: return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$R_{j}$: return on asset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$E(R_{i})$: expected return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$E(R_{j})$: expected return on asset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Equation 3 states that the covariance between two random variables is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the probability-weighted average of the cross-products of each random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variable’s deviation from its own expected value.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Covariance of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C</m:t>
                      </m:r>
                      <m:r>
                        <m:t>o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j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,</m:t>
                                      </m:r>
                                      <m:r>
                                        <m:t>t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sSub>
                                    <m:e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R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j</m:t>
                                  </m:r>
                                  <m:r>
                                    <m:rPr>
                                      <m:sty m:val="p"/>
                                    </m:rPr>
                                    <m:t>,</m:t>
                                  </m:r>
                                  <m:r>
                                    <m:t>t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sSub>
                                <m:e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R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m:t>j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e>
                          </m: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C</m:t>
                    </m:r>
                    <m:r>
                      <m:t>o</m:t>
                    </m:r>
                    <m:r>
                      <m:t>v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sample covariance between returns on assets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i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j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return on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‾"/>
                          </m:accPr>
                          <m:e>
                            <m:r>
                              <m:t>R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sample mean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‾"/>
                          </m:accPr>
                          <m:e>
                            <m:r>
                              <m:t>R</m:t>
                            </m:r>
                          </m:e>
                        </m:acc>
                      </m:e>
                      <m:sub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sample mean return on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of past data of size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Covariance of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Cov(R_i, R_j) = \frac{\sum_{n=1}^{n} (R_{i,t} - \bar{R}_i)(R_{j,t} - E\bar{R}_j)}{(n - 1)}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$Cov(R_i, R_j)$: sample covariance between returns on assets $i$ and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$R_{i,t}$: return on asset $i$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$R_{j,t}$: return on asset $j$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$\bar{R}_i$: sample mean return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$\bar{R}_j$: sample mean return on asset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of past data of size $n$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Portfolio Variance Decomposition (Three-Asset Portfolio)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p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r>
                                    <m:t>E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p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r>
                        <m:rPr>
                          <m:sty m:val="p"/>
                        </m:rPr>
                        <m:t>{</m:t>
                      </m:r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w</m:t>
                                      </m:r>
                                    </m:e>
                                    <m:sub>
                                      <m:r>
                                        <m:t>1</m:t>
                                      </m:r>
                                    </m:sub>
                                  </m:sSub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w</m:t>
                                      </m:r>
                                    </m:e>
                                    <m:sub>
                                      <m:r>
                                        <m:t>2</m:t>
                                      </m:r>
                                    </m:sub>
                                  </m:sSub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w</m:t>
                                      </m:r>
                                    </m:e>
                                    <m:sub>
                                      <m:r>
                                        <m:t>3</m:t>
                                      </m:r>
                                    </m:sub>
                                  </m:sSub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}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r>
                        <m:rPr>
                          <m:sty m:val="p"/>
                        </m:rPr>
                        <m:t>{</m:t>
                      </m:r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t>E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r>
                                <m:t>E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  <m:r>
                                <m:t>E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3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}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sSubSup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3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 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Sup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3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 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3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3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3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3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sSubSup>
                        <m:e>
                          <m:r>
                            <m:t>w</m:t>
                          </m:r>
                        </m:e>
                        <m:sub>
                          <m:r>
                            <m:t>2</m:t>
                          </m:r>
                        </m:sub>
                        <m:sup>
                          <m:r>
                            <m:t>3</m:t>
                          </m:r>
                        </m:sup>
                      </m:sSubSup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most compact way to state Equation 5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3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j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3</m:t>
                              </m:r>
                            </m:sup>
                            <m:e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j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j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Moreover, this expression generalizes for a portfolio of any size n to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j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b>
                                <m:e>
                                  <m:r>
                                    <m:t>w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sSub>
                        <m:e>
                          <m:r>
                            <m:t>w</m:t>
                          </m:r>
                        </m:e>
                        <m:sub>
                          <m:r>
                            <m:t>j</m:t>
                          </m:r>
                        </m:sub>
                      </m:sSub>
                      <m:r>
                        <m:rPr>
                          <m:nor/>
                          <m:sty m:val="p"/>
                        </m:rPr>
                        <m:t>Cov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j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p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variance of portfolio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w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proportion of portfolio invested in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w</m:t>
                        </m:r>
                      </m:e>
                      <m:sub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: proportion of portfolio invested in asset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variance of return on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Cov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R</m:t>
                            </m:r>
                          </m:e>
                          <m:sub>
                            <m:r>
                              <m:t>j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covariance between returns on assets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Portfolio Variance Decomposition (Three-Asset Portfolio)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\sigma^2(R_p) = 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(R_p - ER_p)^2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\{[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w_1 R_1 + w_2 R_2 + w_3 R_3 - E(w_1 R_1 + w_2 R_2 + w_3 R_3)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\}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\{[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w_1 R_1 + w_2 R_2 + w_3 R_3 - w_1 ER_1 - w_2 ER_2 - w_3 ER_3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\}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w_1^2 \sigma^2(R_1) + w_1 w_2 \text{Cov}(R_1, R_2) + w_1 w_3 \text{Cov}(R_1, R_3)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\quad + w_1 w_2 \text{Cov}(R_1, R_2) + w_2^2 \sigma^2(R_2) + w_2 w_3 \text{Cov}(R_2, R_3)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\quad + w_1 w_3 \text{Cov}(R_1, R_3) + w_2 w_3 \text{Cov}(R_2, R_3) + w_2^3 \sigma^2(R_3)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---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The most compact way to state Equation 5 is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\sigma^2(R_p) = \sum_{i=1}^{3} \sum_{j=1}^{3} w_i w_j \text{Cov}(R_i, R_j)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Moreover, this expression generalizes for a portfolio of any size n to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\sigma^2(R_p) = \sum_{i=1}^{n} \sum_{j=1}^{n} w_i w_j \text{Cov}(R_i, R_j)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$\sigma^2(R_p)$: variance of portfolio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$w_i$: proportion of portfolio invested in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$w_j$: proportion of portfolio invested in asset $j$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$\sigma^2(R_i)$: variance of return on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$\text{Cov}(R_i, R_j)$: covariance between returns on assets $i$ and $j$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 Mathematics</dc:title>
  <dc:creator/>
  <cp:keywords/>
  <dcterms:created xsi:type="dcterms:W3CDTF">2026-01-22T04:53:15Z</dcterms:created>
  <dcterms:modified xsi:type="dcterms:W3CDTF">2026-01-22T04:53:15Z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header-includes">
    <vt:lpwstr/>
  </property>
  <property fmtid="{D5CDD505-2E9C-101B-9397-08002B2CF9AE}" pid="4" name="include-after">
    <vt:lpwstr/>
  </property>
  <property fmtid="{D5CDD505-2E9C-101B-9397-08002B2CF9AE}" pid="5" name="include-before">
    <vt:lpwstr/>
  </property>
  <property fmtid="{D5CDD505-2E9C-101B-9397-08002B2CF9AE}" pid="6" name="labels">
    <vt:lpwstr/>
  </property>
  <property fmtid="{D5CDD505-2E9C-101B-9397-08002B2CF9AE}" pid="7" name="subtitle">
    <vt:lpwstr>Quantitative Methods</vt:lpwstr>
  </property>
  <property fmtid="{D5CDD505-2E9C-101B-9397-08002B2CF9AE}" pid="8" name="toc-title">
    <vt:lpwstr>Table of contents</vt:lpwstr>
  </property>
</Properties>
</file>