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3" Type="http://schemas.openxmlformats.org/officeDocument/2006/relationships/viewProps" Target="viewProps.xml" /><Relationship Id="rId12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5" Type="http://schemas.openxmlformats.org/officeDocument/2006/relationships/tableStyles" Target="tableStyles.xml" /><Relationship Id="rId14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Probability Trees and Conditional Expectations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r>
              <a:rPr/>
              <a:t>Quantitative Methods</a:t>
            </a:r>
            <a:br/>
            <a:br/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Bayes’ Formula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r>
                            <m:rPr>
                              <m:nor/>
                              <m:sty m:val="p"/>
                            </m:rPr>
                            <m:t>Probability of the new information given event</m:t>
                          </m:r>
                        </m:num>
                        <m:den>
                          <m:r>
                            <m:rPr>
                              <m:nor/>
                              <m:sty m:val="p"/>
                            </m:rPr>
                            <m:t>Unconditional probability of the new information</m:t>
                          </m:r>
                        </m:den>
                      </m:f>
                      <m:r>
                        <m:rPr>
                          <m:sty m:val="p"/>
                        </m:rPr>
                        <m:t>×</m:t>
                      </m:r>
                      <m:r>
                        <m:rPr>
                          <m:nor/>
                          <m:sty m:val="p"/>
                        </m:rPr>
                        <m:t>Prior probability of event</m:t>
                      </m:r>
                      <m:r>
                        <m:rPr>
                          <m:sty m:val="p"/>
                        </m:rPr>
                        <m:t>.</m:t>
                      </m:r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In probability notation, this formula can be written concisely as follows: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P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rPr>
                              <m:nor/>
                              <m:sty m:val="p"/>
                            </m:rPr>
                            <m:t> Event </m:t>
                          </m:r>
                          <m:r>
                            <m:rPr>
                              <m:sty m:val="p"/>
                            </m:rPr>
                            <m:t>∣</m:t>
                          </m:r>
                          <m:r>
                            <m:rPr>
                              <m:nor/>
                              <m:sty m:val="p"/>
                            </m:rPr>
                            <m:t> Information </m:t>
                          </m:r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r>
                            <m:t>P</m:t>
                          </m:r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r>
                                <m:rPr>
                                  <m:nor/>
                                  <m:sty m:val="p"/>
                                </m:rPr>
                                <m:t> Information </m:t>
                              </m:r>
                              <m:r>
                                <m:rPr>
                                  <m:sty m:val="p"/>
                                </m:rPr>
                                <m:t>∣</m:t>
                              </m:r>
                              <m:r>
                                <m:rPr>
                                  <m:nor/>
                                  <m:sty m:val="p"/>
                                </m:rPr>
                                <m:t> Event </m:t>
                              </m:r>
                            </m:e>
                          </m:d>
                        </m:num>
                        <m:den>
                          <m:r>
                            <m:t>P</m:t>
                          </m:r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r>
                                <m:rPr>
                                  <m:nor/>
                                  <m:sty m:val="p"/>
                                </m:rPr>
                                <m:t> Information </m:t>
                              </m:r>
                            </m:e>
                          </m:d>
                        </m:den>
                      </m:f>
                      <m:r>
                        <m:t>P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rPr>
                              <m:nor/>
                              <m:sty m:val="p"/>
                            </m:rPr>
                            <m:t> Event </m:t>
                          </m:r>
                        </m:e>
                      </m:d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or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P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A</m:t>
                          </m:r>
                          <m:r>
                            <m:rPr>
                              <m:sty m:val="p"/>
                            </m:rPr>
                            <m:t>∣</m:t>
                          </m:r>
                          <m:r>
                            <m:t>B</m:t>
                          </m:r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r>
                            <m:t>P</m:t>
                          </m:r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r>
                                <m:t>B</m:t>
                              </m:r>
                              <m:r>
                                <m:rPr>
                                  <m:sty m:val="p"/>
                                </m:rPr>
                                <m:t>∣</m:t>
                              </m:r>
                              <m:r>
                                <m:t>A</m:t>
                              </m:r>
                            </m:e>
                          </m:d>
                        </m:num>
                        <m:den>
                          <m:r>
                            <m:t>P</m:t>
                          </m:r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r>
                                <m:t>B</m:t>
                              </m:r>
                            </m:e>
                          </m:d>
                        </m:den>
                      </m:f>
                      <m:r>
                        <m:rPr>
                          <m:sty m:val="p"/>
                        </m:rPr>
                        <m:t>×</m:t>
                      </m:r>
                      <m:r>
                        <m:t>P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A</m:t>
                          </m:r>
                        </m:e>
                      </m:d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r>
                          <m:t>A</m:t>
                        </m:r>
                        <m:r>
                          <m:rPr>
                            <m:sty m:val="p"/>
                          </m:rPr>
                          <m:t>∣</m:t>
                        </m:r>
                        <m:r>
                          <m:t>B</m:t>
                        </m:r>
                      </m:e>
                    </m:d>
                  </m:oMath>
                </a14:m>
                <a:r>
                  <a:rPr/>
                  <a:t>: posterior probability of event </a:t>
                </a:r>
                <a14:m>
                  <m:oMath xmlns:m="http://schemas.openxmlformats.org/officeDocument/2006/math">
                    <m:r>
                      <m:t>A</m:t>
                    </m:r>
                  </m:oMath>
                </a14:m>
                <a:r>
                  <a:rPr/>
                  <a:t> given information </a:t>
                </a:r>
                <a14:m>
                  <m:oMath xmlns:m="http://schemas.openxmlformats.org/officeDocument/2006/math">
                    <m:r>
                      <m:t>B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r>
                          <m:t>B</m:t>
                        </m:r>
                        <m:r>
                          <m:rPr>
                            <m:sty m:val="p"/>
                          </m:rPr>
                          <m:t>∣</m:t>
                        </m:r>
                        <m:r>
                          <m:t>A</m:t>
                        </m:r>
                      </m:e>
                    </m:d>
                  </m:oMath>
                </a14:m>
                <a:r>
                  <a:rPr/>
                  <a:t>: probability of observing information </a:t>
                </a:r>
                <a14:m>
                  <m:oMath xmlns:m="http://schemas.openxmlformats.org/officeDocument/2006/math">
                    <m:r>
                      <m:t>B</m:t>
                    </m:r>
                  </m:oMath>
                </a14:m>
                <a:r>
                  <a:rPr/>
                  <a:t> given event </a:t>
                </a:r>
                <a14:m>
                  <m:oMath xmlns:m="http://schemas.openxmlformats.org/officeDocument/2006/math">
                    <m:r>
                      <m:t>A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r>
                          <m:t>A</m:t>
                        </m:r>
                      </m:e>
                    </m:d>
                  </m:oMath>
                </a14:m>
                <a:r>
                  <a:rPr/>
                  <a:t>: prior probability of event </a:t>
                </a:r>
                <a14:m>
                  <m:oMath xmlns:m="http://schemas.openxmlformats.org/officeDocument/2006/math">
                    <m:r>
                      <m:t>A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r>
                          <m:t>B</m:t>
                        </m:r>
                      </m:e>
                    </m:d>
                  </m:oMath>
                </a14:m>
                <a:r>
                  <a:rPr/>
                  <a:t>: unconditional probability of information </a:t>
                </a:r>
                <a14:m>
                  <m:oMath xmlns:m="http://schemas.openxmlformats.org/officeDocument/2006/math">
                    <m:r>
                      <m:t>B</m:t>
                    </m:r>
                  </m:oMath>
                </a14:m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Bayes' Formula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= \frac{\text{Probability of the new information given event}}{\text{Unconditional probability of the new information}} \times \text{Prior probability of event}.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In probability notation, this formula can be written concisely as follows: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P(\text { Event } \mid \text { Information })=\frac{P(\text { Information } \mid \text { Event })}{P(\text { Information })} P(\text { Event }) \tag{8}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or 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P(A \mid B)=\frac{P(B \mid A)}{P(B)} \times P(A) \tag{8}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$P(A \mid B)$: posterior probability of event $A$ given information $B$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$P(B \mid A)$: probability of observing information $B$ given event $A$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$P(A)$: prior probability of event $A$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$P(B)$: unconditional probability of information $B$</a:t>
                </a:r>
              </a:p>
            </p:txBody>
          </p:sp>
        </mc:Choice>
      </mc:AlternateContent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1270000">
              <a:buNone/>
            </a:pPr>
            <a:r>
              <a:rPr sz="2000" b="1"/>
              <a:t>Download Files</a:t>
            </a:r>
          </a:p>
          <a:p>
            <a:pPr lvl="0" indent="0" marL="1270000">
              <a:buNone/>
            </a:pPr>
            <a:r>
              <a:rPr sz="2000"/>
              <a:t>Download PDF | Download Word | Download PowerPoint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Learning Module 4: Probability Trees and Conditional Expectations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Expected Value of a Discrete Random Variable X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E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X</m:t>
                          </m:r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r>
                        <m:t>P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X</m:t>
                              </m:r>
                            </m:e>
                            <m:sub>
                              <m:r>
                                <m:t>1</m:t>
                              </m:r>
                            </m:sub>
                          </m:sSub>
                        </m:e>
                      </m:d>
                      <m:sSub>
                        <m:e>
                          <m:r>
                            <m:t>X</m:t>
                          </m:r>
                        </m:e>
                        <m:sub>
                          <m: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m:t>+</m:t>
                      </m:r>
                      <m:r>
                        <m:t>P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X</m:t>
                              </m:r>
                            </m:e>
                            <m:sub>
                              <m:r>
                                <m:t>2</m:t>
                              </m:r>
                            </m:sub>
                          </m:sSub>
                        </m:e>
                      </m:d>
                      <m:sSub>
                        <m:e>
                          <m:r>
                            <m:t>X</m:t>
                          </m:r>
                        </m:e>
                        <m:sub>
                          <m:r>
                            <m:t>2</m:t>
                          </m:r>
                        </m:sub>
                      </m:sSub>
                      <m:r>
                        <m:rPr>
                          <m:sty m:val="p"/>
                        </m:rPr>
                        <m:t>+</m:t>
                      </m:r>
                      <m:r>
                        <m:rPr>
                          <m:sty m:val="p"/>
                        </m:rPr>
                        <m:t>…</m:t>
                      </m:r>
                      <m:r>
                        <m:rPr>
                          <m:sty m:val="p"/>
                        </m:rPr>
                        <m:t>+</m:t>
                      </m:r>
                      <m:r>
                        <m:t>P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X</m:t>
                              </m:r>
                            </m:e>
                            <m:sub>
                              <m:r>
                                <m:t>n</m:t>
                              </m:r>
                            </m:sub>
                          </m:sSub>
                        </m:e>
                      </m:d>
                      <m:sSub>
                        <m:e>
                          <m:r>
                            <m:t>X</m:t>
                          </m:r>
                        </m:e>
                        <m:sub>
                          <m:r>
                            <m:t>n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nary>
                        <m:naryPr>
                          <m:chr m:val="∑"/>
                          <m:limLoc m:val="undOvr"/>
                          <m:subHide m:val="off"/>
                          <m:supHide m:val="off"/>
                        </m:naryPr>
                        <m:sub>
                          <m:r>
                            <m:t>i</m:t>
                          </m:r>
                          <m:r>
                            <m:rPr>
                              <m:sty m:val="p"/>
                            </m:rPr>
                            <m:t>=</m:t>
                          </m:r>
                          <m:r>
                            <m:t>1</m:t>
                          </m:r>
                        </m:sub>
                        <m:sup>
                          <m:r>
                            <m:t>n</m:t>
                          </m:r>
                        </m:sup>
                        <m:e>
                          <m:r>
                            <m:t>P</m:t>
                          </m:r>
                        </m:e>
                      </m:nary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X</m:t>
                              </m:r>
                            </m:e>
                            <m:sub>
                              <m:r>
                                <m:t>i</m:t>
                              </m:r>
                            </m:sub>
                          </m:sSub>
                        </m:e>
                      </m:d>
                      <m:sSub>
                        <m:e>
                          <m:r>
                            <m:t>X</m:t>
                          </m:r>
                        </m:e>
                        <m:sub>
                          <m:r>
                            <m:t>i</m:t>
                          </m:r>
                        </m:sub>
                      </m:sSub>
                    </m:oMath>
                  </m:oMathPara>
                </a14:m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E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X</m:t>
                          </m:r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nary>
                        <m:naryPr>
                          <m:chr m:val="∑"/>
                          <m:limLoc m:val="undOvr"/>
                          <m:subHide m:val="off"/>
                          <m:supHide m:val="off"/>
                        </m:naryPr>
                        <m:sub>
                          <m:r>
                            <m:t>i</m:t>
                          </m:r>
                          <m:r>
                            <m:rPr>
                              <m:sty m:val="p"/>
                            </m:rPr>
                            <m:t>=</m:t>
                          </m:r>
                          <m:r>
                            <m:t>1</m:t>
                          </m:r>
                        </m:sub>
                        <m:sup>
                          <m:r>
                            <m:t>n</m:t>
                          </m:r>
                        </m:sup>
                        <m:e>
                          <m:r>
                            <m:t>P</m:t>
                          </m:r>
                        </m:e>
                      </m:nary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X</m:t>
                              </m:r>
                            </m:e>
                            <m:sub>
                              <m:r>
                                <m:t>i</m:t>
                              </m:r>
                            </m:sub>
                          </m:sSub>
                        </m:e>
                      </m:d>
                      <m:sSub>
                        <m:e>
                          <m:r>
                            <m:t>X</m:t>
                          </m:r>
                        </m:e>
                        <m:sub>
                          <m:r>
                            <m:t>i</m:t>
                          </m:r>
                        </m:sub>
                      </m:sSub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E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r>
                          <m:t>X</m:t>
                        </m:r>
                      </m:e>
                    </m:d>
                  </m:oMath>
                </a14:m>
                <a:r>
                  <a:rPr/>
                  <a:t>: expected value of random variable </a:t>
                </a:r>
                <a14:m>
                  <m:oMath xmlns:m="http://schemas.openxmlformats.org/officeDocument/2006/math">
                    <m:r>
                      <m:t>X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X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one of </a:t>
                </a:r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 possible outcomes of the discrete random variable </a:t>
                </a:r>
                <a14:m>
                  <m:oMath xmlns:m="http://schemas.openxmlformats.org/officeDocument/2006/math">
                    <m:r>
                      <m:t>X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t>X</m:t>
                            </m:r>
                          </m:e>
                          <m:sub>
                            <m:r>
                              <m:t>i</m:t>
                            </m:r>
                          </m:sub>
                        </m:sSub>
                      </m:e>
                    </m:d>
                  </m:oMath>
                </a14:m>
                <a:r>
                  <a:rPr/>
                  <a:t>: probability of outcome </a:t>
                </a:r>
                <a14:m>
                  <m:oMath xmlns:m="http://schemas.openxmlformats.org/officeDocument/2006/math">
                    <m:sSub>
                      <m:e>
                        <m:r>
                          <m:t>X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Expected Value of a Discrete Random Variable X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E(X) = P(X_1)X_1 + P(X_2)X_2 + \ldots + P(X_n)X_n = \sum_{i=1}^{n} P(X_i)X_i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E(X)=\sum_{i=1}^{n} P\left(X_{i}\right) X_{i} \tag{1}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$E(X)$: expected value of random variable $X$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$X_i$: one of $n$ possible outcomes of the discrete random variable $X$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$P(X_i)$: probability of outcome $X_i$</a:t>
                </a:r>
              </a:p>
            </p:txBody>
          </p:sp>
        </mc:Choice>
      </mc:AlternateContent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Variance of a Random Variable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p>
                        <m:e>
                          <m:r>
                            <m:t>σ</m:t>
                          </m:r>
                        </m:e>
                        <m:sup>
                          <m:r>
                            <m:t>2</m:t>
                          </m:r>
                        </m:sup>
                      </m:sSup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X</m:t>
                          </m:r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r>
                        <m:t>E</m:t>
                      </m:r>
                      <m:sSup>
                        <m:e>
                          <m:d>
                            <m:dPr>
                              <m:begChr m:val="["/>
                              <m:sepChr m:val=""/>
                              <m:endChr m:val="]"/>
                              <m:grow/>
                            </m:dPr>
                            <m:e>
                              <m:r>
                                <m:t>X</m:t>
                              </m:r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E</m:t>
                              </m:r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r>
                                    <m:t>X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m:t>2</m:t>
                          </m:r>
                        </m:sup>
                      </m:sSup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p>
                      <m:e>
                        <m:r>
                          <m:t>σ</m:t>
                        </m:r>
                      </m:e>
                      <m:sup>
                        <m:r>
                          <m:t>2</m:t>
                        </m:r>
                      </m:sup>
                    </m:sSup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r>
                          <m:t>X</m:t>
                        </m:r>
                      </m:e>
                    </m:d>
                  </m:oMath>
                </a14:m>
                <a:r>
                  <a:rPr/>
                  <a:t>: variance of random variable </a:t>
                </a:r>
                <a14:m>
                  <m:oMath xmlns:m="http://schemas.openxmlformats.org/officeDocument/2006/math">
                    <m:r>
                      <m:t>X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E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r>
                          <m:t>X</m:t>
                        </m:r>
                      </m:e>
                    </m:d>
                  </m:oMath>
                </a14:m>
                <a:r>
                  <a:rPr/>
                  <a:t>: expected value of </a:t>
                </a:r>
                <a14:m>
                  <m:oMath xmlns:m="http://schemas.openxmlformats.org/officeDocument/2006/math">
                    <m:r>
                      <m:t>X</m:t>
                    </m:r>
                  </m:oMath>
                </a14:m>
              </a:p>
              <a:p>
                <a:pPr lvl="0" indent="0" marL="0">
                  <a:buNone/>
                </a:pPr>
                <a:r>
                  <a:rPr b="1"/>
                  <a:t>The following equation summarizes the calculation of variance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p>
                        <m:e>
                          <m:r>
                            <m:t>σ</m:t>
                          </m:r>
                        </m:e>
                        <m:sup>
                          <m:r>
                            <m:t>2</m:t>
                          </m:r>
                        </m:sup>
                      </m:sSup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X</m:t>
                          </m:r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r>
                        <m:t>P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X</m:t>
                              </m:r>
                            </m:e>
                            <m:sub>
                              <m:r>
                                <m:t>1</m:t>
                              </m:r>
                            </m:sub>
                          </m:sSub>
                        </m:e>
                      </m:d>
                      <m:sSup>
                        <m:e>
                          <m:d>
                            <m:dPr>
                              <m:begChr m:val="["/>
                              <m:sepChr m:val=""/>
                              <m:endChr m:val="]"/>
                              <m:grow/>
                            </m:dPr>
                            <m:e>
                              <m:sSub>
                                <m:e>
                                  <m:r>
                                    <m:t>X</m:t>
                                  </m:r>
                                </m:e>
                                <m:sub>
                                  <m: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E</m:t>
                              </m:r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r>
                                    <m:t>X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m:t>+</m:t>
                      </m:r>
                      <m:r>
                        <m:t>P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X</m:t>
                              </m:r>
                            </m:e>
                            <m:sub>
                              <m:r>
                                <m:t>2</m:t>
                              </m:r>
                            </m:sub>
                          </m:sSub>
                        </m:e>
                      </m:d>
                      <m:sSup>
                        <m:e>
                          <m:d>
                            <m:dPr>
                              <m:begChr m:val="["/>
                              <m:sepChr m:val=""/>
                              <m:endChr m:val="]"/>
                              <m:grow/>
                            </m:dPr>
                            <m:e>
                              <m:sSub>
                                <m:e>
                                  <m:r>
                                    <m:t>X</m:t>
                                  </m:r>
                                </m:e>
                                <m:sub>
                                  <m:r>
                                    <m:t>2</m:t>
                                  </m:r>
                                </m:sub>
                              </m:sSub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E</m:t>
                              </m:r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r>
                                    <m:t>X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m:t>+</m:t>
                      </m:r>
                      <m:r>
                        <m:rPr>
                          <m:sty m:val="p"/>
                        </m:rPr>
                        <m:t>…</m:t>
                      </m:r>
                      <m:r>
                        <m:rPr>
                          <m:sty m:val="p"/>
                        </m:rPr>
                        <m:t>+</m:t>
                      </m:r>
                    </m:oMath>
                  </m:oMathPara>
                </a14:m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rPr>
                          <m:sty m:val="p"/>
                        </m:rPr>
                        <m:t>+</m:t>
                      </m:r>
                      <m:r>
                        <m:rPr>
                          <m:sty m:val="p"/>
                        </m:rPr>
                        <m:t>…</m:t>
                      </m:r>
                      <m:r>
                        <m:rPr>
                          <m:sty m:val="p"/>
                        </m:rPr>
                        <m:t>+</m:t>
                      </m:r>
                      <m:r>
                        <m:t>P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X</m:t>
                              </m:r>
                            </m:e>
                            <m:sub>
                              <m:r>
                                <m:t>n</m:t>
                              </m:r>
                            </m:sub>
                          </m:sSub>
                        </m:e>
                      </m:d>
                      <m:sSup>
                        <m:e>
                          <m:d>
                            <m:dPr>
                              <m:begChr m:val="["/>
                              <m:sepChr m:val=""/>
                              <m:endChr m:val="]"/>
                              <m:grow/>
                            </m:dPr>
                            <m:e>
                              <m:sSub>
                                <m:e>
                                  <m:r>
                                    <m:t>X</m:t>
                                  </m:r>
                                </m:e>
                                <m:sub>
                                  <m:r>
                                    <m:t>n</m:t>
                                  </m:r>
                                </m:sub>
                              </m:sSub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E</m:t>
                              </m:r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r>
                                    <m:t>X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m:t>=</m:t>
                      </m:r>
                      <m:nary>
                        <m:naryPr>
                          <m:chr m:val="∑"/>
                          <m:limLoc m:val="undOvr"/>
                          <m:subHide m:val="off"/>
                          <m:supHide m:val="off"/>
                        </m:naryPr>
                        <m:sub>
                          <m:r>
                            <m:t>i</m:t>
                          </m:r>
                          <m:r>
                            <m:rPr>
                              <m:sty m:val="p"/>
                            </m:rPr>
                            <m:t>=</m:t>
                          </m:r>
                          <m:r>
                            <m:t>1</m:t>
                          </m:r>
                        </m:sub>
                        <m:sup>
                          <m:r>
                            <m:t>n</m:t>
                          </m:r>
                        </m:sup>
                        <m:e>
                          <m:r>
                            <m:t>P</m:t>
                          </m:r>
                        </m:e>
                      </m:nary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X</m:t>
                              </m:r>
                            </m:e>
                            <m:sub>
                              <m:r>
                                <m:t>i</m:t>
                              </m:r>
                            </m:sub>
                          </m:sSub>
                        </m:e>
                      </m:d>
                      <m:sSup>
                        <m:e>
                          <m:d>
                            <m:dPr>
                              <m:begChr m:val="["/>
                              <m:sepChr m:val=""/>
                              <m:endChr m:val="]"/>
                              <m:grow/>
                            </m:dPr>
                            <m:e>
                              <m:sSub>
                                <m:e>
                                  <m:r>
                                    <m:t>X</m:t>
                                  </m:r>
                                </m:e>
                                <m:sub>
                                  <m:r>
                                    <m:t>i</m:t>
                                  </m:r>
                                </m:sub>
                              </m:sSub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E</m:t>
                              </m:r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r>
                                    <m:t>X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m:t>2</m:t>
                          </m:r>
                        </m:sup>
                      </m:sSup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Simplify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p>
                        <m:e>
                          <m:r>
                            <m:t>σ</m:t>
                          </m:r>
                        </m:e>
                        <m:sup>
                          <m:r>
                            <m:t>2</m:t>
                          </m:r>
                        </m:sup>
                      </m:sSup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X</m:t>
                          </m:r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nary>
                        <m:naryPr>
                          <m:chr m:val="∑"/>
                          <m:limLoc m:val="undOvr"/>
                          <m:subHide m:val="off"/>
                          <m:supHide m:val="off"/>
                        </m:naryPr>
                        <m:sub>
                          <m:r>
                            <m:t>i</m:t>
                          </m:r>
                          <m:r>
                            <m:rPr>
                              <m:sty m:val="p"/>
                            </m:rPr>
                            <m:t>=</m:t>
                          </m:r>
                          <m:r>
                            <m:t>1</m:t>
                          </m:r>
                        </m:sub>
                        <m:sup>
                          <m:r>
                            <m:t>n</m:t>
                          </m:r>
                        </m:sup>
                        <m:e>
                          <m:r>
                            <m:t>P</m:t>
                          </m:r>
                        </m:e>
                      </m:nary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X</m:t>
                              </m:r>
                            </m:e>
                            <m:sub>
                              <m:r>
                                <m:t>i</m:t>
                              </m:r>
                            </m:sub>
                          </m:sSub>
                        </m:e>
                      </m:d>
                      <m:sSup>
                        <m:e>
                          <m:d>
                            <m:dPr>
                              <m:begChr m:val="["/>
                              <m:sepChr m:val=""/>
                              <m:endChr m:val="]"/>
                              <m:grow/>
                            </m:dPr>
                            <m:e>
                              <m:sSub>
                                <m:e>
                                  <m:r>
                                    <m:t>X</m:t>
                                  </m:r>
                                </m:e>
                                <m:sub>
                                  <m:r>
                                    <m:t>i</m:t>
                                  </m:r>
                                </m:sub>
                              </m:sSub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E</m:t>
                              </m:r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r>
                                    <m:t>X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m:t>2</m:t>
                          </m:r>
                        </m:sup>
                      </m:sSup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p>
                      <m:e>
                        <m:r>
                          <m:t>σ</m:t>
                        </m:r>
                      </m:e>
                      <m:sup>
                        <m:r>
                          <m:t>2</m:t>
                        </m:r>
                      </m:sup>
                    </m:sSup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r>
                          <m:t>X</m:t>
                        </m:r>
                      </m:e>
                    </m:d>
                  </m:oMath>
                </a14:m>
                <a:r>
                  <a:rPr/>
                  <a:t>: variance of random variable </a:t>
                </a:r>
                <a14:m>
                  <m:oMath xmlns:m="http://schemas.openxmlformats.org/officeDocument/2006/math">
                    <m:r>
                      <m:t>X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E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r>
                          <m:t>X</m:t>
                        </m:r>
                      </m:e>
                    </m:d>
                  </m:oMath>
                </a14:m>
                <a:r>
                  <a:rPr/>
                  <a:t>: expected value of </a:t>
                </a:r>
                <a14:m>
                  <m:oMath xmlns:m="http://schemas.openxmlformats.org/officeDocument/2006/math">
                    <m:r>
                      <m:t>X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X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one of </a:t>
                </a:r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 possible outcomes of the discrete random variable </a:t>
                </a:r>
                <a14:m>
                  <m:oMath xmlns:m="http://schemas.openxmlformats.org/officeDocument/2006/math">
                    <m:r>
                      <m:t>X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t>X</m:t>
                            </m:r>
                          </m:e>
                          <m:sub>
                            <m:r>
                              <m:t>i</m:t>
                            </m:r>
                          </m:sub>
                        </m:sSub>
                      </m:e>
                    </m:d>
                  </m:oMath>
                </a14:m>
                <a:r>
                  <a:rPr/>
                  <a:t>: probability of outcome </a:t>
                </a:r>
                <a14:m>
                  <m:oMath xmlns:m="http://schemas.openxmlformats.org/officeDocument/2006/math">
                    <m:sSub>
                      <m:e>
                        <m:r>
                          <m:t>X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Variance of a Random Variable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\sigma^{2}(X) =E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X-E(X)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^{2} \tag{2}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$\sigma^{2}(X)$: variance of random variable $X$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$E(X)$: expected value of $X$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**The following equation summarizes the calculation of variance**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\sigma^2(X) = P(X_1)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X_1 - E(X)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^2 + P(X_2)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X_2 - E(X)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^2 + \ldots +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+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\ldots + P(X_n)[X_n - E(X)]^2 = \sum_{i=1}^{n} P(X_i)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X_i - E(X)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^2 \tag{3}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Simplify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\sigma^2(X) =\sum_{i=1}^{n} P(X_i)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X_i-E(X)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^{2} 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$\sigma^{2}(X)$: variance of random variable $X$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$E(X)$: expected value of $X$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$X_i$: one of $n$ possible outcomes of the discrete random variable $X$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$P(X_i)$: probability of outcome $X_i$</a:t>
                </a:r>
              </a:p>
            </p:txBody>
          </p:sp>
        </mc:Choice>
      </mc:AlternateContent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Conditional Expected Value of a Random Variable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E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X</m:t>
                          </m:r>
                          <m:r>
                            <m:rPr>
                              <m:sty m:val="p"/>
                            </m:rPr>
                            <m:t>∣</m:t>
                          </m:r>
                          <m:r>
                            <m:t>S</m:t>
                          </m:r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r>
                        <m:t>P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X</m:t>
                              </m:r>
                            </m:e>
                            <m:sub>
                              <m:r>
                                <m:t>1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∣</m:t>
                          </m:r>
                          <m:r>
                            <m:t>S</m:t>
                          </m:r>
                        </m:e>
                      </m:d>
                      <m:sSub>
                        <m:e>
                          <m:r>
                            <m:t>X</m:t>
                          </m:r>
                        </m:e>
                        <m:sub>
                          <m: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m:t>+</m:t>
                      </m:r>
                      <m:r>
                        <m:t>P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X</m:t>
                              </m:r>
                            </m:e>
                            <m:sub>
                              <m:r>
                                <m:t>2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∣</m:t>
                          </m:r>
                          <m:r>
                            <m:t>S</m:t>
                          </m:r>
                        </m:e>
                      </m:d>
                      <m:sSub>
                        <m:e>
                          <m:r>
                            <m:t>X</m:t>
                          </m:r>
                        </m:e>
                        <m:sub>
                          <m:r>
                            <m:t>2</m:t>
                          </m:r>
                        </m:sub>
                      </m:sSub>
                      <m:r>
                        <m:rPr>
                          <m:sty m:val="p"/>
                        </m:rPr>
                        <m:t>+</m:t>
                      </m:r>
                      <m:r>
                        <m:rPr>
                          <m:sty m:val="p"/>
                        </m:rPr>
                        <m:t>⋯</m:t>
                      </m:r>
                      <m:r>
                        <m:rPr>
                          <m:sty m:val="p"/>
                        </m:rPr>
                        <m:t>+</m:t>
                      </m:r>
                      <m:r>
                        <m:t>P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X</m:t>
                              </m:r>
                            </m:e>
                            <m:sub>
                              <m:r>
                                <m:t>n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∣</m:t>
                          </m:r>
                          <m:r>
                            <m:t>S</m:t>
                          </m:r>
                        </m:e>
                      </m:d>
                      <m:sSub>
                        <m:e>
                          <m:r>
                            <m:t>X</m:t>
                          </m:r>
                        </m:e>
                        <m:sub>
                          <m:r>
                            <m:t>n</m:t>
                          </m:r>
                        </m:sub>
                      </m:sSub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E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r>
                          <m:t>X</m:t>
                        </m:r>
                        <m:r>
                          <m:rPr>
                            <m:sty m:val="p"/>
                          </m:rPr>
                          <m:t>∣</m:t>
                        </m:r>
                        <m:r>
                          <m:t>S</m:t>
                        </m:r>
                      </m:e>
                    </m:d>
                  </m:oMath>
                </a14:m>
                <a:r>
                  <a:rPr/>
                  <a:t>: expected value of random variable </a:t>
                </a:r>
                <a14:m>
                  <m:oMath xmlns:m="http://schemas.openxmlformats.org/officeDocument/2006/math">
                    <m:r>
                      <m:t>X</m:t>
                    </m:r>
                  </m:oMath>
                </a14:m>
                <a:r>
                  <a:rPr/>
                  <a:t> given event or scenario </a:t>
                </a:r>
                <a14:m>
                  <m:oMath xmlns:m="http://schemas.openxmlformats.org/officeDocument/2006/math">
                    <m:r>
                      <m:t>S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X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one of </a:t>
                </a:r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 distinct outcomes </a:t>
                </a:r>
                <a14:m>
                  <m:oMath xmlns:m="http://schemas.openxmlformats.org/officeDocument/2006/math"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t>X</m:t>
                            </m:r>
                          </m:e>
                          <m:sub>
                            <m:r>
                              <m:t>1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m:t>,</m:t>
                        </m:r>
                        <m:sSub>
                          <m:e>
                            <m:r>
                              <m:t>X</m:t>
                            </m:r>
                          </m:e>
                          <m:sub>
                            <m: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m:t>,</m:t>
                        </m:r>
                        <m:r>
                          <m:rPr>
                            <m:sty m:val="p"/>
                          </m:rPr>
                          <m:t>…</m:t>
                        </m:r>
                        <m:r>
                          <m:rPr>
                            <m:sty m:val="p"/>
                          </m:rPr>
                          <m:t>,</m:t>
                        </m:r>
                        <m:sSub>
                          <m:e>
                            <m:r>
                              <m:t>X</m:t>
                            </m:r>
                          </m:e>
                          <m:sub>
                            <m:r>
                              <m:t>n</m:t>
                            </m:r>
                          </m:sub>
                        </m:sSub>
                      </m:e>
                    </m:d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t>X</m:t>
                            </m:r>
                          </m:e>
                          <m:sub>
                            <m:r>
                              <m:t>i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m:t>∣</m:t>
                        </m:r>
                        <m:r>
                          <m:t>S</m:t>
                        </m:r>
                      </m:e>
                    </m:d>
                  </m:oMath>
                </a14:m>
                <a:r>
                  <a:rPr/>
                  <a:t>: probability of outcome </a:t>
                </a:r>
                <a14:m>
                  <m:oMath xmlns:m="http://schemas.openxmlformats.org/officeDocument/2006/math">
                    <m:sSub>
                      <m:e>
                        <m:r>
                          <m:t>X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 given </a:t>
                </a:r>
                <a14:m>
                  <m:oMath xmlns:m="http://schemas.openxmlformats.org/officeDocument/2006/math">
                    <m:r>
                      <m:t>S</m:t>
                    </m:r>
                  </m:oMath>
                </a14:m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Conditional Expected Value of a Random Variable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E(X \mid S)=P(X_1 \mid S) X_{1}+P(X_2 \mid S) X_{2}+\cdots+P(X_n \mid S) X_n \tag{4}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$E(X \mid S)$: expected value of random variable $X$ given event or scenario $S$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$X_i$: one of $n$ distinct outcomes $(X_1, X_2, \ldots, X_n)$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$P(X_i \mid S)$: probability of outcome $X_i$ given $S$</a:t>
                </a:r>
              </a:p>
            </p:txBody>
          </p:sp>
        </mc:Choice>
      </mc:AlternateContent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Total Probability Rule for Expected Value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E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X</m:t>
                          </m:r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r>
                        <m:t>E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X</m:t>
                          </m:r>
                          <m:r>
                            <m:rPr>
                              <m:sty m:val="p"/>
                            </m:rPr>
                            <m:t>∣</m:t>
                          </m:r>
                          <m:r>
                            <m:t>S</m:t>
                          </m:r>
                        </m:e>
                      </m:d>
                      <m:r>
                        <m:t>P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S</m:t>
                          </m:r>
                        </m:e>
                      </m:d>
                      <m:r>
                        <m:rPr>
                          <m:sty m:val="p"/>
                        </m:rPr>
                        <m:t>+</m:t>
                      </m:r>
                      <m:r>
                        <m:t>E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X</m:t>
                          </m:r>
                          <m:r>
                            <m:rPr>
                              <m:sty m:val="p"/>
                            </m:rPr>
                            <m:t>∣</m:t>
                          </m:r>
                          <m:sSup>
                            <m:e>
                              <m:r>
                                <m:t>S</m:t>
                              </m:r>
                            </m:e>
                            <m:sup>
                              <m:r>
                                <m:t>C</m:t>
                              </m:r>
                            </m:sup>
                          </m:sSup>
                        </m:e>
                      </m:d>
                      <m:r>
                        <m:t>P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p>
                            <m:e>
                              <m:r>
                                <m:t>S</m:t>
                              </m:r>
                            </m:e>
                            <m:sup>
                              <m:r>
                                <m:t>C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E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r>
                          <m:t>X</m:t>
                        </m:r>
                      </m:e>
                    </m:d>
                  </m:oMath>
                </a14:m>
                <a:r>
                  <a:rPr/>
                  <a:t>: unconditional expected value of </a:t>
                </a:r>
                <a14:m>
                  <m:oMath xmlns:m="http://schemas.openxmlformats.org/officeDocument/2006/math">
                    <m:r>
                      <m:t>X</m:t>
                    </m:r>
                  </m:oMath>
                </a14:m>
                <a:r>
                  <a:rPr/>
                  <a:t>? (confirm!!!)</a:t>
                </a:r>
              </a:p>
              <a:p>
                <a:pPr lvl="0"/>
                <a14:m>
                  <m:oMath xmlns:m="http://schemas.openxmlformats.org/officeDocument/2006/math">
                    <m:r>
                      <m:t>E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r>
                          <m:t>X</m:t>
                        </m:r>
                        <m:r>
                          <m:rPr>
                            <m:sty m:val="p"/>
                          </m:rPr>
                          <m:t>∣</m:t>
                        </m:r>
                        <m:r>
                          <m:t>S</m:t>
                        </m:r>
                      </m:e>
                    </m:d>
                  </m:oMath>
                </a14:m>
                <a:r>
                  <a:rPr/>
                  <a:t>: expected value of </a:t>
                </a:r>
                <a14:m>
                  <m:oMath xmlns:m="http://schemas.openxmlformats.org/officeDocument/2006/math">
                    <m:r>
                      <m:t>X</m:t>
                    </m:r>
                  </m:oMath>
                </a14:m>
                <a:r>
                  <a:rPr/>
                  <a:t> given scenario </a:t>
                </a:r>
                <a14:m>
                  <m:oMath xmlns:m="http://schemas.openxmlformats.org/officeDocument/2006/math">
                    <m:r>
                      <m:t>S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r>
                          <m:t>S</m:t>
                        </m:r>
                      </m:e>
                    </m:d>
                  </m:oMath>
                </a14:m>
                <a:r>
                  <a:rPr/>
                  <a:t>: probability of scenario </a:t>
                </a:r>
                <a14:m>
                  <m:oMath xmlns:m="http://schemas.openxmlformats.org/officeDocument/2006/math">
                    <m:r>
                      <m:t>S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p>
                      <m:e>
                        <m:r>
                          <m:t>S</m:t>
                        </m:r>
                      </m:e>
                      <m:sup>
                        <m:r>
                          <m:t>C</m:t>
                        </m:r>
                      </m:sup>
                    </m:sSup>
                  </m:oMath>
                </a14:m>
                <a:r>
                  <a:rPr/>
                  <a:t>: complement of </a:t>
                </a:r>
                <a14:m>
                  <m:oMath xmlns:m="http://schemas.openxmlformats.org/officeDocument/2006/math">
                    <m:r>
                      <m:t>S</m:t>
                    </m:r>
                  </m:oMath>
                </a14:m>
                <a:r>
                  <a:rPr/>
                  <a:t> (event or scenario </a:t>
                </a:r>
                <a14:m>
                  <m:oMath xmlns:m="http://schemas.openxmlformats.org/officeDocument/2006/math">
                    <m:r>
                      <m:t>S</m:t>
                    </m:r>
                  </m:oMath>
                </a14:m>
                <a:r>
                  <a:rPr/>
                  <a:t> does not occur)</a:t>
                </a:r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p>
                          <m:e>
                            <m:r>
                              <m:t>S</m:t>
                            </m:r>
                          </m:e>
                          <m:sup>
                            <m:r>
                              <m:t>C</m:t>
                            </m:r>
                          </m:sup>
                        </m:sSup>
                      </m:e>
                    </m:d>
                  </m:oMath>
                </a14:m>
                <a:r>
                  <a:rPr/>
                  <a:t>: probability of </a:t>
                </a:r>
                <a14:m>
                  <m:oMath xmlns:m="http://schemas.openxmlformats.org/officeDocument/2006/math">
                    <m:sSup>
                      <m:e>
                        <m:r>
                          <m:t>S</m:t>
                        </m:r>
                      </m:e>
                      <m:sup>
                        <m:r>
                          <m:t>C</m:t>
                        </m:r>
                      </m:sup>
                    </m:sSup>
                  </m:oMath>
                </a14:m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Total Probability Rule for Expected Value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E(X) = E(X \mid S)P(S) + E(X \mid S^{C})P(S^{C}) \tag{5}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$E(X)$: unconditional expected value of $X$? (confirm!!!)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$E(X \mid S)$: expected value of $X$ given scenario $S$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$P(S)$: probability of scenario $S$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$S^{C}$: complement of $S$ (event or scenario $S$ does not occur)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$P(S^{C})$: probability of $S^{C}$</a:t>
                </a:r>
              </a:p>
            </p:txBody>
          </p:sp>
        </mc:Choice>
      </mc:AlternateContent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Total Probability Rule for Expected Value (General Case)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E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X</m:t>
                          </m:r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r>
                        <m:t>E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X</m:t>
                          </m:r>
                          <m:r>
                            <m:rPr>
                              <m:sty m:val="p"/>
                            </m:rPr>
                            <m:t>∣</m:t>
                          </m:r>
                          <m:sSub>
                            <m:e>
                              <m:r>
                                <m:t>S</m:t>
                              </m:r>
                            </m:e>
                            <m:sub>
                              <m:r>
                                <m:t>1</m:t>
                              </m:r>
                            </m:sub>
                          </m:sSub>
                        </m:e>
                      </m:d>
                      <m:r>
                        <m:t>P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S</m:t>
                              </m:r>
                            </m:e>
                            <m:sub>
                              <m:r>
                                <m:t>1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m:t>+</m:t>
                      </m:r>
                      <m:r>
                        <m:t>E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X</m:t>
                          </m:r>
                          <m:r>
                            <m:rPr>
                              <m:sty m:val="p"/>
                            </m:rPr>
                            <m:t>∣</m:t>
                          </m:r>
                          <m:sSub>
                            <m:e>
                              <m:r>
                                <m:t>S</m:t>
                              </m:r>
                            </m:e>
                            <m:sub>
                              <m:r>
                                <m:t>2</m:t>
                              </m:r>
                            </m:sub>
                          </m:sSub>
                        </m:e>
                      </m:d>
                      <m:r>
                        <m:t>P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S</m:t>
                              </m:r>
                            </m:e>
                            <m:sub>
                              <m:r>
                                <m:t>2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m:t>+</m:t>
                      </m:r>
                      <m:r>
                        <m:rPr>
                          <m:sty m:val="p"/>
                        </m:rPr>
                        <m:t>⋯</m:t>
                      </m:r>
                      <m:r>
                        <m:rPr>
                          <m:sty m:val="p"/>
                        </m:rPr>
                        <m:t>+</m:t>
                      </m:r>
                      <m:r>
                        <m:t>E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X</m:t>
                          </m:r>
                          <m:r>
                            <m:rPr>
                              <m:sty m:val="p"/>
                            </m:rPr>
                            <m:t>∣</m:t>
                          </m:r>
                          <m:sSub>
                            <m:e>
                              <m:r>
                                <m:t>S</m:t>
                              </m:r>
                            </m:e>
                            <m:sub>
                              <m:r>
                                <m:t>n</m:t>
                              </m:r>
                            </m:sub>
                          </m:sSub>
                        </m:e>
                      </m:d>
                      <m:r>
                        <m:t>P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S</m:t>
                              </m:r>
                            </m:e>
                            <m:sub>
                              <m:r>
                                <m:t>n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E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r>
                          <m:t>X</m:t>
                        </m:r>
                      </m:e>
                    </m:d>
                  </m:oMath>
                </a14:m>
                <a:r>
                  <a:rPr/>
                  <a:t>: unconditional expected value of </a:t>
                </a:r>
                <a14:m>
                  <m:oMath xmlns:m="http://schemas.openxmlformats.org/officeDocument/2006/math">
                    <m:r>
                      <m:t>X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E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r>
                          <m:t>X</m:t>
                        </m:r>
                        <m:r>
                          <m:rPr>
                            <m:sty m:val="p"/>
                          </m:rPr>
                          <m:t>∣</m:t>
                        </m:r>
                        <m:sSub>
                          <m:e>
                            <m:r>
                              <m:t>S</m:t>
                            </m:r>
                          </m:e>
                          <m:sub>
                            <m:r>
                              <m:t>i</m:t>
                            </m:r>
                          </m:sub>
                        </m:sSub>
                      </m:e>
                    </m:d>
                  </m:oMath>
                </a14:m>
                <a:r>
                  <a:rPr/>
                  <a:t>: expected value of </a:t>
                </a:r>
                <a14:m>
                  <m:oMath xmlns:m="http://schemas.openxmlformats.org/officeDocument/2006/math">
                    <m:r>
                      <m:t>X</m:t>
                    </m:r>
                  </m:oMath>
                </a14:m>
                <a:r>
                  <a:rPr/>
                  <a:t> given scenario </a:t>
                </a:r>
                <a14:m>
                  <m:oMath xmlns:m="http://schemas.openxmlformats.org/officeDocument/2006/math">
                    <m:sSub>
                      <m:e>
                        <m:r>
                          <m:t>S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t>S</m:t>
                            </m:r>
                          </m:e>
                          <m:sub>
                            <m:r>
                              <m:t>i</m:t>
                            </m:r>
                          </m:sub>
                        </m:sSub>
                      </m:e>
                    </m:d>
                  </m:oMath>
                </a14:m>
                <a:r>
                  <a:rPr/>
                  <a:t>: probability of scenario </a:t>
                </a:r>
                <a14:m>
                  <m:oMath xmlns:m="http://schemas.openxmlformats.org/officeDocument/2006/math">
                    <m:sSub>
                      <m:e>
                        <m:r>
                          <m:t>S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S</m:t>
                        </m:r>
                      </m:e>
                      <m:sub>
                        <m:r>
                          <m:t>1</m:t>
                        </m:r>
                      </m:sub>
                    </m:sSub>
                    <m:r>
                      <m:rPr>
                        <m:sty m:val="p"/>
                      </m:rPr>
                      <m:t>,</m:t>
                    </m:r>
                    <m:sSub>
                      <m:e>
                        <m:r>
                          <m:t>S</m:t>
                        </m:r>
                      </m:e>
                      <m:sub>
                        <m:r>
                          <m:t>2</m:t>
                        </m:r>
                      </m:sub>
                    </m:sSub>
                    <m:r>
                      <m:rPr>
                        <m:sty m:val="p"/>
                      </m:rPr>
                      <m:t>,</m:t>
                    </m:r>
                    <m:r>
                      <m:rPr>
                        <m:sty m:val="p"/>
                      </m:rPr>
                      <m:t>…</m:t>
                    </m:r>
                    <m:r>
                      <m:rPr>
                        <m:sty m:val="p"/>
                      </m:rPr>
                      <m:t>,</m:t>
                    </m:r>
                    <m:sSub>
                      <m:e>
                        <m:r>
                          <m:t>S</m:t>
                        </m:r>
                      </m:e>
                      <m:sub>
                        <m:r>
                          <m:t>n</m:t>
                        </m:r>
                      </m:sub>
                    </m:sSub>
                  </m:oMath>
                </a14:m>
                <a:r>
                  <a:rPr/>
                  <a:t>: mutually exclusive and exhaustive scenarios or events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Total Probability Rule for Expected Value (General Case)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E(X) = E(X \mid S_1)P(S_1) + E(X \mid S_2)P(S_2) + \cdots + E(X \mid S_n)P(S_n) \tag{6}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$E(X)$: unconditional expected value of $X$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$E(X \mid S_i)$: expected value of $X$ given scenario $S_i$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$P(S_i)$: probability of scenario $S_i$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$S_{1}, S_{2}, \ldots, S_{n}$: mutually exclusive and exhaustive scenarios or events</a:t>
                </a:r>
              </a:p>
            </p:txBody>
          </p:sp>
        </mc:Choice>
      </mc:AlternateContent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Total Probability Rule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P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A</m:t>
                          </m:r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nary>
                        <m:naryPr>
                          <m:chr m:val="∑"/>
                          <m:limLoc m:val="undOvr"/>
                          <m:subHide m:val="off"/>
                          <m:supHide m:val="on"/>
                        </m:naryPr>
                        <m:sub>
                          <m:r>
                            <m:t>n</m:t>
                          </m:r>
                        </m:sub>
                        <m:sup>
                          <m:r>
                            <m:t>​</m:t>
                          </m:r>
                        </m:sup>
                        <m:e>
                          <m:r>
                            <m:t>P</m:t>
                          </m:r>
                        </m:e>
                      </m:nary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A</m:t>
                          </m:r>
                          <m:r>
                            <m:rPr>
                              <m:sty m:val="p"/>
                            </m:rPr>
                            <m:t>∩</m:t>
                          </m:r>
                          <m:sSub>
                            <m:e>
                              <m:r>
                                <m:t>B</m:t>
                              </m:r>
                            </m:e>
                            <m:sub>
                              <m:r>
                                <m:t>n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r>
                          <m:t>A</m:t>
                        </m:r>
                      </m:e>
                    </m:d>
                  </m:oMath>
                </a14:m>
                <a:r>
                  <a:rPr/>
                  <a:t>: unconditional probability of event </a:t>
                </a:r>
                <a14:m>
                  <m:oMath xmlns:m="http://schemas.openxmlformats.org/officeDocument/2006/math">
                    <m:r>
                      <m:t>A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r>
                          <m:t>A</m:t>
                        </m:r>
                        <m:r>
                          <m:rPr>
                            <m:sty m:val="p"/>
                          </m:rPr>
                          <m:t>∩</m:t>
                        </m:r>
                        <m:sSub>
                          <m:e>
                            <m:r>
                              <m:t>B</m:t>
                            </m:r>
                          </m:e>
                          <m:sub>
                            <m:r>
                              <m:t>n</m:t>
                            </m:r>
                          </m:sub>
                        </m:sSub>
                      </m:e>
                    </m:d>
                  </m:oMath>
                </a14:m>
                <a:r>
                  <a:rPr/>
                  <a:t>: probability of event </a:t>
                </a:r>
                <a14:m>
                  <m:oMath xmlns:m="http://schemas.openxmlformats.org/officeDocument/2006/math">
                    <m:r>
                      <m:t>A</m:t>
                    </m:r>
                  </m:oMath>
                </a14:m>
                <a:r>
                  <a:rPr/>
                  <a:t> and event </a:t>
                </a:r>
                <a14:m>
                  <m:oMath xmlns:m="http://schemas.openxmlformats.org/officeDocument/2006/math">
                    <m:sSub>
                      <m:e>
                        <m:r>
                          <m:t>B</m:t>
                        </m:r>
                      </m:e>
                      <m:sub>
                        <m:r>
                          <m:t>n</m:t>
                        </m:r>
                      </m:sub>
                    </m:sSub>
                  </m:oMath>
                </a14:m>
                <a:r>
                  <a:rPr/>
                  <a:t> occurring together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B</m:t>
                        </m:r>
                      </m:e>
                      <m:sub>
                        <m:r>
                          <m:t>n</m:t>
                        </m:r>
                      </m:sub>
                    </m:sSub>
                  </m:oMath>
                </a14:m>
                <a:r>
                  <a:rPr/>
                  <a:t>: event </a:t>
                </a:r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 in a set of mutually exclusive and exhaustive events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Total Probability Rule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P(A)= \sum_{n} P(A \cap B_n) \tag{7}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$P(A)$: unconditional probability of event $A$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$P(A \cap B_n)$: probability of event $A$ and event $B_n$ occurring together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$B_n$: event $n$ in a set of mutually exclusive and exhaustive events</a:t>
                </a:r>
              </a:p>
            </p:txBody>
          </p:sp>
        </mc:Choice>
      </mc:AlternateContent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Probability Trees and Conditional Expectations</dc:title>
  <dc:creator/>
  <cp:keywords/>
  <dcterms:created xsi:type="dcterms:W3CDTF">2026-01-22T04:53:07Z</dcterms:created>
  <dcterms:modified xsi:type="dcterms:W3CDTF">2026-01-22T04:53:07Z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iblio-config">
    <vt:lpwstr>True</vt:lpwstr>
  </property>
  <property fmtid="{D5CDD505-2E9C-101B-9397-08002B2CF9AE}" pid="3" name="header-includes">
    <vt:lpwstr/>
  </property>
  <property fmtid="{D5CDD505-2E9C-101B-9397-08002B2CF9AE}" pid="4" name="include-after">
    <vt:lpwstr/>
  </property>
  <property fmtid="{D5CDD505-2E9C-101B-9397-08002B2CF9AE}" pid="5" name="include-before">
    <vt:lpwstr/>
  </property>
  <property fmtid="{D5CDD505-2E9C-101B-9397-08002B2CF9AE}" pid="6" name="labels">
    <vt:lpwstr/>
  </property>
  <property fmtid="{D5CDD505-2E9C-101B-9397-08002B2CF9AE}" pid="7" name="subtitle">
    <vt:lpwstr>Quantitative Methods</vt:lpwstr>
  </property>
  <property fmtid="{D5CDD505-2E9C-101B-9397-08002B2CF9AE}" pid="8" name="toc-title">
    <vt:lpwstr>Table of contents</vt:lpwstr>
  </property>
</Properties>
</file>