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6" Type="http://schemas.openxmlformats.org/officeDocument/2006/relationships/viewProps" Target="viewProps.xml" /><Relationship Id="rId1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8" Type="http://schemas.openxmlformats.org/officeDocument/2006/relationships/tableStyles" Target="tableStyles.xml" /><Relationship Id="rId1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Statistical Measures of Asset Returns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Skewness (Approximation)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Skewness</m:t>
                      </m:r>
                      <m:r>
                        <m:rPr>
                          <m:sty m:val="p"/>
                        </m:rPr>
                        <m:t>≈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n</m:t>
                              </m:r>
                            </m:den>
                          </m:f>
                        </m:e>
                      </m:d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3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sSup>
                            <m:e>
                              <m:r>
                                <m:t>s</m:t>
                              </m:r>
                            </m:e>
                            <m:sup>
                              <m: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Skewness</m:t>
                    </m:r>
                  </m:oMath>
                </a14:m>
                <a:r>
                  <a:rPr/>
                  <a:t>: is computed as</a:t>
                </a:r>
              </a:p>
              <a:p>
                <a:pPr lvl="1"/>
                <a:r>
                  <a:rPr/>
                  <a:t>the average cubed deviation from the mean,</a:t>
                </a:r>
              </a:p>
              <a:p>
                <a:pPr lvl="1"/>
                <a:r>
                  <a:rPr/>
                  <a:t>standardized by dividing by the standard deviation cubed</a:t>
                </a:r>
              </a:p>
              <a:p>
                <a:pPr lvl="1"/>
                <a:r>
                  <a:rPr/>
                  <a:t>to make the measure free of scale.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: sample standard deviation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 (100 or more)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Skewness (Approximation)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\text{Skewness} \approx \left(\frac{1}{n}\right)\frac{\sum_{i=1}^{n} (X_i - \bar{X})^3}{s^3} \tag{8}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$\text{Skewness}$: is computed as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the average cubed deviation from the mean,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standardized by dividing by the standard deviation cubed 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  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to make the measure free of scale.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$s$: sample standard 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 (100 or more)</a:t>
                </a:r>
              </a:p>
            </p:txBody>
          </p:sp>
        </mc:Choice>
      </mc:AlternateContent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Excess Kurtosis (Approximation)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K</m:t>
                          </m:r>
                        </m:e>
                        <m:sub>
                          <m:r>
                            <m:t>E</m:t>
                          </m:r>
                        </m:sub>
                      </m:sSub>
                      <m:r>
                        <m:rPr>
                          <m:sty m:val="p"/>
                        </m:rPr>
                        <m:t>≈</m:t>
                      </m:r>
                      <m:d>
                        <m:dPr>
                          <m:begChr m:val="("/>
                          <m:sepChr m:val=""/>
                          <m:endChr m:val=")"/>
                          <m:grow/>
                        </m:dPr>
                        <m:e>
                          <m:f>
                            <m:fPr>
                              <m:type m:val="bar"/>
                            </m:fPr>
                            <m:num>
                              <m:r>
                                <m:t>1</m:t>
                              </m:r>
                            </m:num>
                            <m:den>
                              <m:r>
                                <m:t>n</m:t>
                              </m:r>
                            </m:den>
                          </m:f>
                        </m:e>
                      </m:d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4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sSup>
                            <m:e>
                              <m:r>
                                <m:t>s</m:t>
                              </m:r>
                            </m:e>
                            <m:sup>
                              <m:r>
                                <m:t>4</m:t>
                              </m:r>
                            </m:sup>
                          </m:sSup>
                        </m:den>
                      </m:f>
                      <m:r>
                        <m:rPr>
                          <m:sty m:val="p"/>
                        </m:rPr>
                        <m:t>−</m:t>
                      </m:r>
                      <m:r>
                        <m:t>3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K</m:t>
                        </m:r>
                      </m:e>
                      <m:sub>
                        <m:r>
                          <m:t>E</m:t>
                        </m:r>
                      </m:sub>
                    </m:sSub>
                  </m:oMath>
                </a14:m>
                <a:r>
                  <a:rPr/>
                  <a:t>: sample excess kurtosis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: sample standard deviation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 (100 or more)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Excess Kurtosis (Approximation)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K_E \approx \left(\frac{1}{n}\right)\frac{\sum_{i=1}^{n} (X_i - \bar{X})^4}{s^4} - 3 \tag{9}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$K_E$: sample excess kurtosis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$s$: sample standard 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 (100 or more)</a:t>
                </a:r>
              </a:p>
            </p:txBody>
          </p:sp>
        </mc:Choice>
      </mc:AlternateContent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Covariance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r>
                            <m:t>X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d>
                                <m:dPr>
                                  <m:begChr m:val="("/>
                                  <m:sepChr m:val=""/>
                                  <m:endChr m:val=")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X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X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  <m:d>
                            <m:dPr>
                              <m:begChr m:val="("/>
                              <m:sepChr m:val=""/>
                              <m:endChr m:val=")"/>
                              <m:grow/>
                            </m:dPr>
                            <m:e>
                              <m:sSub>
                                <m:e>
                                  <m:r>
                                    <m:t>Y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acc>
                                <m:accPr>
                                  <m:chr m:val="‾"/>
                                </m:accPr>
                                <m:e>
                                  <m:r>
                                    <m:t>Y</m:t>
                                  </m:r>
                                </m:e>
                              </m:acc>
                            </m:e>
                          </m:d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X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sample covariance between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of variable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of variable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Y</m:t>
                        </m:r>
                      </m:e>
                    </m:acc>
                  </m:oMath>
                </a14:m>
                <a:r>
                  <a:rPr/>
                  <a:t>: sample mean of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  <m:r>
                      <m:rPr>
                        <m:sty m:val="p"/>
                      </m:rPr>
                      <m:t>−</m:t>
                    </m:r>
                    <m:r>
                      <m:t>1</m:t>
                    </m:r>
                  </m:oMath>
                </a14:m>
                <a:r>
                  <a:rPr/>
                  <a:t>: ensures that the sample covariance is an unbiased estimate of population covariance.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paired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Covariance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s_{XY} = \frac{\sum_{i=1}^{n} (X_i - \bar{X})(Y_i - \bar{Y})}{n - 1} \tag{10}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$s_{XY}$: sample covariance between $X$ and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observation $i$ of variable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$Y_i$: observation $i$ of variable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 of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$\bar{Y}$: sample mean of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$n-1$: ensures that the sample covariance is an unbiased estimate of population covariance.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paired observations</a:t>
                </a:r>
              </a:p>
            </p:txBody>
          </p:sp>
        </mc:Choice>
      </mc:AlternateContent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Correlation Coefficient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r</m:t>
                          </m:r>
                        </m:e>
                        <m:sub>
                          <m:r>
                            <m:t>X</m:t>
                          </m:r>
                          <m:r>
                            <m:t>Y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X</m:t>
                              </m:r>
                              <m:r>
                                <m:t>Y</m:t>
                              </m:r>
                            </m:sub>
                          </m:sSub>
                        </m:num>
                        <m:den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X</m:t>
                              </m:r>
                            </m:sub>
                          </m:sSub>
                          <m:sSub>
                            <m:e>
                              <m:r>
                                <m:t>s</m:t>
                              </m:r>
                            </m:e>
                            <m:sub>
                              <m:r>
                                <m:t>Y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r</m:t>
                        </m:r>
                      </m:e>
                      <m:sub>
                        <m:r>
                          <m:t>X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sample correlation coefficient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X</m:t>
                        </m:r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sample covariance between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  <a:r>
                  <a:rPr/>
                  <a:t> and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X</m:t>
                        </m:r>
                      </m:sub>
                    </m:sSub>
                  </m:oMath>
                </a14:m>
                <a:r>
                  <a:rPr/>
                  <a:t>: sample standard deviation of </a:t>
                </a:r>
                <a14:m>
                  <m:oMath xmlns:m="http://schemas.openxmlformats.org/officeDocument/2006/math">
                    <m:r>
                      <m:t>X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t>Y</m:t>
                        </m:r>
                      </m:sub>
                    </m:sSub>
                  </m:oMath>
                </a14:m>
                <a:r>
                  <a:rPr/>
                  <a:t>: sample standard deviation of </a:t>
                </a:r>
                <a14:m>
                  <m:oMath xmlns:m="http://schemas.openxmlformats.org/officeDocument/2006/math">
                    <m:r>
                      <m:t>Y</m:t>
                    </m:r>
                  </m:oMath>
                </a14:m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Correlation Coefficient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r_{XY} = \frac{s_{XY}}{s_X s_Y} \tag{11}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$r_{XY}$: sample correlation coefficient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$s_{XY}$: sample covariance between $X$ and $Y$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$s_X$: sample standard deviation of $X$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$s_Y$: sample standard deviation of $Y$</a:t>
                </a:r>
              </a:p>
            </p:txBody>
          </p:sp>
        </mc:Choice>
      </mc:AlternateContent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1270000">
              <a:buNone/>
            </a:pPr>
            <a:r>
              <a:rPr sz="2000" b="1"/>
              <a:t>Download Files</a:t>
            </a:r>
          </a:p>
          <a:p>
            <a:pPr lvl="0" indent="0" marL="1270000">
              <a:buNone/>
            </a:pPr>
            <a:r>
              <a:rPr sz="2000"/>
              <a:t>Download PDF | Download Word | Download PowerPoint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Mean (Arithmetic Mean)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acc>
                        <m:accPr>
                          <m:chr m:val="‾"/>
                        </m:accPr>
                        <m:e>
                          <m:r>
                            <m:t>X</m:t>
                          </m:r>
                        </m:e>
                      </m:acc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>
                            <m:t>n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 in the sample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Mean (Arithmetic Mean)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\bar{X} = \frac{\sum_{i=1}^{n} X_i}{n} \tag{1}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 in the sample</a:t>
                </a:r>
              </a:p>
            </p:txBody>
          </p:sp>
        </mc:Choice>
      </mc:AlternateContent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Range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Range = Maximum value − Minimum value</m:t>
                      </m:r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Maximum value</m:t>
                    </m:r>
                  </m:oMath>
                </a14:m>
                <a:r>
                  <a:rPr/>
                  <a:t>: largest observation in the dataset</a:t>
                </a:r>
              </a:p>
              <a:p>
                <a:pPr lvl="0"/>
                <a14:m>
                  <m:oMath xmlns:m="http://schemas.openxmlformats.org/officeDocument/2006/math">
                    <m:r>
                      <m:rPr>
                        <m:nor/>
                        <m:sty m:val="p"/>
                      </m:rPr>
                      <m:t>Minimum value</m:t>
                    </m:r>
                  </m:oMath>
                </a14:m>
                <a:r>
                  <a:rPr/>
                  <a:t>: smallest observation in the dataset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Range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\text{Range = Maximum value − Minimum value} \tag{2}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$\text{Maximum value}$: largest observation in the dataset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$\text{Minimum value}$: smallest observation in the dataset</a:t>
                </a:r>
              </a:p>
            </p:txBody>
          </p:sp>
        </mc:Choice>
      </mc:AlternateContent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Mean Absolute Deviation (MAD)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rPr>
                          <m:nor/>
                          <m:sty m:val="p"/>
                        </m:rPr>
                        <m:t>MAD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d>
                                <m:dPr>
                                  <m:begChr m:val="|"/>
                                  <m:sepChr m:val=""/>
                                  <m:endChr m:val="|"/>
                                  <m:grow/>
                                </m:dPr>
                                <m:e>
                                  <m:sSub>
                                    <m:e>
                                      <m:r>
                                        <m:t>X</m:t>
                                      </m:r>
                                    </m:e>
                                    <m:sub>
                                      <m:r>
                                        <m:t>i</m:t>
                                      </m:r>
                                    </m:sub>
                                  </m:sSub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acc>
                                    <m:accPr>
                                      <m:chr m:val="‾"/>
                                    </m:accPr>
                                    <m:e>
                                      <m:r>
                                        <m:t>X</m:t>
                                      </m:r>
                                    </m:e>
                                  </m:acc>
                                </m:e>
                              </m:d>
                            </m:e>
                          </m:nary>
                        </m:num>
                        <m:den>
                          <m:r>
                            <m:t>n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 in the sample</a:t>
                </a:r>
              </a:p>
              <a:p>
                <a:pPr lvl="0"/>
                <a14:m>
                  <m:oMath xmlns:m="http://schemas.openxmlformats.org/officeDocument/2006/math">
                    <m:d>
                      <m:dPr>
                        <m:begChr m:val="|"/>
                        <m:sepChr m:val=""/>
                        <m:endChr m:val="|"/>
                        <m:grow/>
                      </m:dPr>
                      <m:e>
                        <m:r>
                          <m:rPr>
                            <m:sty m:val="p"/>
                          </m:rPr>
                          <m:t>.</m:t>
                        </m:r>
                        <m:r>
                          <m:rPr>
                            <m:sty m:val="p"/>
                          </m:rPr>
                          <m:t>.</m:t>
                        </m:r>
                        <m:r>
                          <m:rPr>
                            <m:sty m:val="p"/>
                          </m:rPr>
                          <m:t>.</m:t>
                        </m:r>
                      </m:e>
                    </m:d>
                  </m:oMath>
                </a14:m>
                <a:r>
                  <a:rPr/>
                  <a:t>: indicate the absolute value of what is contained within these bars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Mean Absolute Deviation (MAD)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\text{MAD} = \frac{\sum_{i=1}^{n} |X_i - \bar{X}|}{n} \tag{3}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 in the sample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$| ... |$: indicate the absolute value of what is contained within these bars</a:t>
                </a:r>
              </a:p>
            </p:txBody>
          </p:sp>
        </mc:Choice>
      </mc:AlternateContent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Variance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p>
                        <m:e>
                          <m:r>
                            <m:t>s</m:t>
                          </m:r>
                        </m:e>
                        <m:sup>
                          <m: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ff"/>
                            </m:naryPr>
                            <m:sub>
                              <m:r>
                                <m:t>i</m:t>
                              </m:r>
                              <m:r>
                                <m:rPr>
                                  <m:sty m:val="p"/>
                                </m:rPr>
                                <m:t>=</m:t>
                              </m:r>
                              <m:r>
                                <m:t>1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sSup>
                                <m:e>
                                  <m:d>
                                    <m:dPr>
                                      <m:begChr m:val="("/>
                                      <m:sepChr m:val=""/>
                                      <m:endChr m:val=")"/>
                                      <m:grow/>
                                    </m:dPr>
                                    <m:e>
                                      <m:sSub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t>i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sty m:val="p"/>
                                        </m:rPr>
                                        <m:t>−</m:t>
                                      </m:r>
                                      <m:acc>
                                        <m:accPr>
                                          <m:chr m:val="‾"/>
                                        </m:accPr>
                                        <m:e>
                                          <m:r>
                                            <m:t>X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m:t>n</m:t>
                          </m:r>
                          <m:r>
                            <m:rPr>
                              <m:sty m:val="p"/>
                            </m:rPr>
                            <m:t>−</m:t>
                          </m:r>
                          <m:r>
                            <m:t>1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p>
                      <m:e>
                        <m:r>
                          <m:t>s</m:t>
                        </m:r>
                      </m:e>
                      <m:sup>
                        <m:r>
                          <m:t>2</m:t>
                        </m:r>
                      </m:sup>
                    </m:sSup>
                  </m:oMath>
                </a14:m>
                <a:r>
                  <a:rPr/>
                  <a:t>: sample variance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Variance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s^2 = \frac{\sum_{i=1}^{n} (X_i - \bar{X})^2}{n - 1} \tag{4}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$s^2$: sample variance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Standard Deviation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s</m:t>
                      </m:r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f>
                            <m:fPr>
                              <m:type m:val="bar"/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subHide m:val="off"/>
                                  <m:supHide m:val="off"/>
                                </m:naryPr>
                                <m:sub>
                                  <m:r>
                                    <m:t>i</m:t>
                                  </m:r>
                                  <m:r>
                                    <m:rPr>
                                      <m:sty m:val="p"/>
                                    </m:rPr>
                                    <m:t>=</m:t>
                                  </m:r>
                                  <m:r>
                                    <m:t>1</m:t>
                                  </m:r>
                                </m:sub>
                                <m:sup>
                                  <m:r>
                                    <m:t>n</m:t>
                                  </m:r>
                                </m:sup>
                                <m:e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acc>
                                            <m:accPr>
                                              <m:chr m:val="‾"/>
                                            </m:accPr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m:t>n</m:t>
                              </m:r>
                              <m:r>
                                <m:rPr>
                                  <m:sty m:val="p"/>
                                </m:rPr>
                                <m:t>−</m:t>
                              </m:r>
                              <m:r>
                                <m:t>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: sample standard deviation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Standard Deviation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 = \sqrt{\frac{\sum_{i=1}^{n} (X_i - \bar{X})^2}{n - 1}} \tag{5}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$s$: sample standard 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number of observations</a:t>
                </a:r>
              </a:p>
            </p:txBody>
          </p:sp>
        </mc:Choice>
      </mc:AlternateContent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Sample Target Semideviation Formula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sSub>
                        <m:e>
                          <m:r>
                            <m:t>S</m:t>
                          </m:r>
                        </m:e>
                        <m:sub>
                          <m:r>
                            <m:rPr>
                              <m:nor/>
                              <m:sty m:val="p"/>
                            </m:rPr>
                            <m:t>target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rad>
                        <m:radPr>
                          <m:degHide m:val="on"/>
                        </m:radPr>
                        <m:deg/>
                        <m:e>
                          <m:nary>
                            <m:naryPr>
                              <m:chr m:val="∑"/>
                              <m:limLoc m:val="subSup"/>
                              <m:subHide m:val="off"/>
                              <m:supHide m:val="off"/>
                            </m:naryPr>
                            <m:sub>
                              <m:r>
                                <m:rPr>
                                  <m:nor/>
                                  <m:sty m:val="p"/>
                                </m:rPr>
                                <m:t>for all</m:t>
                              </m:r>
                              <m:sSub>
                                <m:e>
                                  <m:r>
                                    <m:t>X</m:t>
                                  </m:r>
                                </m:e>
                                <m:sub>
                                  <m:r>
                                    <m:t>i</m:t>
                                  </m:r>
                                </m:sub>
                              </m:sSub>
                              <m:r>
                                <m:rPr>
                                  <m:sty m:val="p"/>
                                </m:rPr>
                                <m:t>≤</m:t>
                              </m:r>
                              <m:r>
                                <m:t>B</m:t>
                              </m:r>
                            </m:sub>
                            <m:sup>
                              <m:r>
                                <m:t>n</m:t>
                              </m:r>
                            </m:sup>
                            <m:e>
                              <m:f>
                                <m:fPr>
                                  <m:type m:val="bar"/>
                                </m:fPr>
                                <m:num>
                                  <m:sSup>
                                    <m:e>
                                      <m:d>
                                        <m:dPr>
                                          <m:begChr m:val="("/>
                                          <m:sepChr m:val=""/>
                                          <m:endChr m:val=")"/>
                                          <m:grow/>
                                        </m:dPr>
                                        <m:e>
                                          <m:sSub>
                                            <m:e>
                                              <m:r>
                                                <m:t>X</m:t>
                                              </m:r>
                                            </m:e>
                                            <m:sub>
                                              <m:r>
                                                <m:t>i</m:t>
                                              </m:r>
                                            </m:sub>
                                          </m:sSub>
                                          <m:r>
                                            <m:rPr>
                                              <m:sty m:val="p"/>
                                            </m:rPr>
                                            <m:t>−</m:t>
                                          </m:r>
                                          <m:r>
                                            <m:t>B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m:t>n</m:t>
                                  </m:r>
                                  <m:r>
                                    <m:rPr>
                                      <m:sty m:val="p"/>
                                    </m:rPr>
                                    <m:t>−</m:t>
                                  </m:r>
                                  <m:r>
                                    <m:t>1</m:t>
                                  </m:r>
                                </m:den>
                              </m:f>
                            </m:e>
                          </m:nary>
                        </m:e>
                      </m:rad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S</m:t>
                        </m:r>
                      </m:e>
                      <m:sub>
                        <m:r>
                          <m:rPr>
                            <m:nor/>
                            <m:sty m:val="p"/>
                          </m:rPr>
                          <m:t>target</m:t>
                        </m:r>
                      </m:sub>
                    </m:sSub>
                  </m:oMath>
                </a14:m>
                <a:r>
                  <a:rPr/>
                  <a:t>: target semideviation</a:t>
                </a:r>
              </a:p>
              <a:p>
                <a:pPr lvl="0"/>
                <a14:m>
                  <m:oMath xmlns:m="http://schemas.openxmlformats.org/officeDocument/2006/math">
                    <m:sSub>
                      <m:e>
                        <m:r>
                          <m:t>X</m:t>
                        </m:r>
                      </m:e>
                      <m:sub>
                        <m:r>
                          <m:t>i</m:t>
                        </m:r>
                      </m:sub>
                    </m:sSub>
                  </m:oMath>
                </a14:m>
                <a:r>
                  <a:rPr/>
                  <a:t>: value of observation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</a:p>
              <a:p>
                <a:pPr lvl="0"/>
                <a14:m>
                  <m:oMath xmlns:m="http://schemas.openxmlformats.org/officeDocument/2006/math">
                    <m:r>
                      <m:t>B</m:t>
                    </m:r>
                  </m:oMath>
                </a14:m>
                <a:r>
                  <a:rPr/>
                  <a:t>: target return</a:t>
                </a:r>
              </a:p>
              <a:p>
                <a:pPr lvl="0"/>
                <a14:m>
                  <m:oMath xmlns:m="http://schemas.openxmlformats.org/officeDocument/2006/math">
                    <m:r>
                      <m:t>n</m:t>
                    </m:r>
                  </m:oMath>
                </a14:m>
                <a:r>
                  <a:rPr/>
                  <a:t>: total number of observations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Sample Target Semideviation Formula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S_{\text{target}}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=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\sqrt{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\sum\nolimits_{\text{for all} X_i \le B}^{n}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\frac{(X_i - B)^2}{n - 1}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} \tag{6}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$S_{\text{target}}$: target semideviation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$X_i$: value of observation $i$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$B$: target return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$n$: total number of observations</a:t>
                </a:r>
              </a:p>
            </p:txBody>
          </p:sp>
        </mc:Choice>
      </mc:AlternateContent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Coefficient of Variation (CV)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C</m:t>
                      </m:r>
                      <m:r>
                        <m:t>V</m:t>
                      </m:r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r>
                            <m:t>s</m:t>
                          </m:r>
                        </m:num>
                        <m:den>
                          <m:acc>
                            <m:accPr>
                              <m:chr m:val="‾"/>
                            </m:accPr>
                            <m:e>
                              <m:r>
                                <m:t>X</m:t>
                              </m:r>
                            </m:e>
                          </m:acc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Where:</a:t>
                </a:r>
              </a:p>
              <a:p>
                <a:pPr lvl="0"/>
                <a14:m>
                  <m:oMath xmlns:m="http://schemas.openxmlformats.org/officeDocument/2006/math">
                    <m:r>
                      <m:t>C</m:t>
                    </m:r>
                    <m:r>
                      <m:t>V</m:t>
                    </m:r>
                  </m:oMath>
                </a14:m>
                <a:r>
                  <a:rPr/>
                  <a:t>: coefficient of variation</a:t>
                </a:r>
              </a:p>
              <a:p>
                <a:pPr lvl="0"/>
                <a14:m>
                  <m:oMath xmlns:m="http://schemas.openxmlformats.org/officeDocument/2006/math">
                    <m:r>
                      <m:t>s</m:t>
                    </m:r>
                  </m:oMath>
                </a14:m>
                <a:r>
                  <a:rPr/>
                  <a:t>: sample standard deviation</a:t>
                </a:r>
              </a:p>
              <a:p>
                <a:pPr lvl="0"/>
                <a14:m>
                  <m:oMath xmlns:m="http://schemas.openxmlformats.org/officeDocument/2006/math">
                    <m:acc>
                      <m:accPr>
                        <m:chr m:val="‾"/>
                      </m:accPr>
                      <m:e>
                        <m:r>
                          <m:t>X</m:t>
                        </m:r>
                      </m:e>
                    </m:acc>
                  </m:oMath>
                </a14:m>
                <a:r>
                  <a:rPr/>
                  <a:t>: sample mean</a:t>
                </a:r>
              </a:p>
              <a:p>
                <a:pPr lvl="0" indent="0" marL="0">
                  <a:buNone/>
                </a:pPr>
                <a:r>
                  <a:rPr/>
                  <a:t>View Markdown Source</a:t>
                </a:r>
              </a:p>
              <a:p>
                <a:pPr lvl="0" indent="0">
                  <a:buNone/>
                </a:pPr>
                <a:r>
                  <a:rPr>
                    <a:solidFill>
                      <a:srgbClr val="4758AB"/>
                    </a:solidFill>
                    <a:latin typeface="Courier"/>
                  </a:rPr>
                  <a:t>## Coefficient of Variation (CV)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CV = \frac{s}{\bar{X}} \tag{7}</a:t>
                </a:r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$$</a:t>
                </a:r>
                <a:br/>
                <a:br/>
                <a:r>
                  <a:rPr>
                    <a:solidFill>
                      <a:srgbClr val="003B4F"/>
                    </a:solidFill>
                    <a:latin typeface="Courier"/>
                  </a:rPr>
                  <a:t>Where:</a:t>
                </a:r>
                <a:br/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$CV$: coefficient of variation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$s$: sample standard deviation</a:t>
                </a:r>
                <a:br/>
                <a:r>
                  <a:rPr>
                    <a:solidFill>
                      <a:srgbClr val="20794D"/>
                    </a:solidFill>
                    <a:latin typeface="Courier"/>
                  </a:rPr>
                  <a:t>* </a:t>
                </a:r>
                <a:r>
                  <a:rPr>
                    <a:solidFill>
                      <a:srgbClr val="003B4F"/>
                    </a:solidFill>
                    <a:latin typeface="Courier"/>
                  </a:rPr>
                  <a:t>$\bar{X}$: sample mean</a:t>
                </a:r>
              </a:p>
            </p:txBody>
          </p:sp>
        </mc:Choice>
      </mc:AlternateContent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Measures of Asset Returns</dc:title>
  <dc:creator/>
  <cp:keywords/>
  <dcterms:created xsi:type="dcterms:W3CDTF">2026-01-22T04:52:58Z</dcterms:created>
  <dcterms:modified xsi:type="dcterms:W3CDTF">2026-01-22T04:52:58Z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ubtitle">
    <vt:lpwstr>Quantitative Methods</vt:lpwstr>
  </property>
  <property fmtid="{D5CDD505-2E9C-101B-9397-08002B2CF9AE}" pid="3" name="biblio-config">
    <vt:lpwstr>True</vt:lpwstr>
  </property>
  <property fmtid="{D5CDD505-2E9C-101B-9397-08002B2CF9AE}" pid="4" name="header-includes">
    <vt:lpwstr/>
  </property>
  <property fmtid="{D5CDD505-2E9C-101B-9397-08002B2CF9AE}" pid="5" name="include-after">
    <vt:lpwstr/>
  </property>
  <property fmtid="{D5CDD505-2E9C-101B-9397-08002B2CF9AE}" pid="6" name="include-before">
    <vt:lpwstr/>
  </property>
  <property fmtid="{D5CDD505-2E9C-101B-9397-08002B2CF9AE}" pid="7" name="labels">
    <vt:lpwstr/>
  </property>
  <property fmtid="{D5CDD505-2E9C-101B-9397-08002B2CF9AE}" pid="8" name="toc-title">
    <vt:lpwstr>Table of contents</vt:lpwstr>
  </property>
</Properties>
</file>