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3" Type="http://schemas.openxmlformats.org/officeDocument/2006/relationships/slide" Target="slides/slide12.xml" /><Relationship Id="rId14" Type="http://schemas.openxmlformats.org/officeDocument/2006/relationships/slide" Target="slides/slide13.xml" /><Relationship Id="rId15" Type="http://schemas.openxmlformats.org/officeDocument/2006/relationships/slide" Target="slides/slide14.xml" /><Relationship Id="rId16" Type="http://schemas.openxmlformats.org/officeDocument/2006/relationships/slide" Target="slides/slide15.xml" /><Relationship Id="rId17" Type="http://schemas.openxmlformats.org/officeDocument/2006/relationships/slide" Target="slides/slide16.xml" /><Relationship Id="rId18" Type="http://schemas.openxmlformats.org/officeDocument/2006/relationships/slide" Target="slides/slide17.xml" /><Relationship Id="rId19" Type="http://schemas.openxmlformats.org/officeDocument/2006/relationships/slide" Target="slides/slide18.xml" /><Relationship Id="rId20" Type="http://schemas.openxmlformats.org/officeDocument/2006/relationships/slide" Target="slides/slide19.xml" /><Relationship Id="rId21" Type="http://schemas.openxmlformats.org/officeDocument/2006/relationships/slide" Target="slides/slide20.xml" /><Relationship Id="rId22" Type="http://schemas.openxmlformats.org/officeDocument/2006/relationships/slide" Target="slides/slide21.xml" /><Relationship Id="rId23" Type="http://schemas.openxmlformats.org/officeDocument/2006/relationships/slide" Target="slides/slide22.xml" /><Relationship Id="rId24" Type="http://schemas.openxmlformats.org/officeDocument/2006/relationships/slide" Target="slides/slide23.xml" /><Relationship Id="rId25" Type="http://schemas.openxmlformats.org/officeDocument/2006/relationships/slide" Target="slides/slide24.xml" /><Relationship Id="rId26" Type="http://schemas.openxmlformats.org/officeDocument/2006/relationships/slide" Target="slides/slide25.xml" /><Relationship Id="rId27" Type="http://schemas.openxmlformats.org/officeDocument/2006/relationships/slide" Target="slides/slide26.xml" /><Relationship Id="rId28" Type="http://schemas.openxmlformats.org/officeDocument/2006/relationships/slide" Target="slides/slide27.xml" /><Relationship Id="rId29" Type="http://schemas.openxmlformats.org/officeDocument/2006/relationships/slide" Target="slides/slide28.xml" /><Relationship Id="rId31" Type="http://schemas.openxmlformats.org/officeDocument/2006/relationships/viewProps" Target="viewProps.xml" /><Relationship Id="rId30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33" Type="http://schemas.openxmlformats.org/officeDocument/2006/relationships/tableStyles" Target="tableStyles.xml" /><Relationship Id="rId32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pPr lvl="0" indent="0" marL="0">
              <a:buNone/>
            </a:pPr>
            <a:r>
              <a:rPr/>
              <a:t>Time Value of Money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2914650"/>
            <a:ext cx="6400800" cy="1314450"/>
          </a:xfrm>
        </p:spPr>
        <p:txBody>
          <a:bodyPr/>
          <a:lstStyle/>
          <a:p>
            <a:pPr lvl="0" indent="0" marL="0">
              <a:buNone/>
            </a:pPr>
            <a:br/>
            <a:br/>
          </a:p>
        </p:txBody>
      </p:sp>
    </p:spTree>
  </p:cSld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Annuity Payment Formula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A</m:t>
                      </m:r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r>
                            <m:t>r</m:t>
                          </m:r>
                          <m:d>
                            <m:dPr>
                              <m:begChr m:val="("/>
                              <m:sepChr m:val=""/>
                              <m:endChr m:val=")"/>
                              <m:grow/>
                            </m:dPr>
                            <m:e>
                              <m:r>
                                <m:t>P</m:t>
                              </m:r>
                              <m:r>
                                <m:t>V</m:t>
                              </m:r>
                            </m:e>
                          </m:d>
                        </m:num>
                        <m:den>
                          <m:r>
                            <m:t>1</m:t>
                          </m:r>
                          <m:r>
                            <m:rPr>
                              <m:sty m:val="p"/>
                            </m:rPr>
                            <m:t>−</m:t>
                          </m:r>
                          <m:sSup>
                            <m:e>
                              <m:d>
                                <m:dPr>
                                  <m:begChr m:val="("/>
                                  <m:sepChr m:val=""/>
                                  <m:endChr m:val=")"/>
                                  <m:grow/>
                                </m:dPr>
                                <m:e>
                                  <m:r>
                                    <m:t>1</m:t>
                                  </m:r>
                                  <m:r>
                                    <m:rPr>
                                      <m:sty m:val="p"/>
                                    </m:rPr>
                                    <m:t>+</m:t>
                                  </m:r>
                                  <m:r>
                                    <m:t>r</m:t>
                                  </m:r>
                                </m:e>
                              </m:d>
                            </m:e>
                            <m:sup>
                              <m:r>
                                <m:rPr>
                                  <m:sty m:val="p"/>
                                </m:rPr>
                                <m:t>−</m:t>
                              </m:r>
                              <m:r>
                                <m:t>t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r>
                      <m:t>A</m:t>
                    </m:r>
                  </m:oMath>
                </a14:m>
                <a:r>
                  <a:rPr/>
                  <a:t> = periodic cash flow</a:t>
                </a:r>
                <a:br/>
              </a:p>
              <a:p>
                <a:pPr lvl="0"/>
                <a14:m>
                  <m:oMath xmlns:m="http://schemas.openxmlformats.org/officeDocument/2006/math">
                    <m:r>
                      <m:t>r</m:t>
                    </m:r>
                  </m:oMath>
                </a14:m>
                <a:r>
                  <a:rPr/>
                  <a:t> = market interest rate per period</a:t>
                </a:r>
                <a:br/>
              </a:p>
              <a:p>
                <a:pPr lvl="0"/>
                <a14:m>
                  <m:oMath xmlns:m="http://schemas.openxmlformats.org/officeDocument/2006/math">
                    <m:r>
                      <m:t>P</m:t>
                    </m:r>
                    <m:r>
                      <m:t>V</m:t>
                    </m:r>
                  </m:oMath>
                </a14:m>
                <a:r>
                  <a:rPr/>
                  <a:t> = present value or principal amount of loan or bond</a:t>
                </a:r>
                <a:br/>
              </a:p>
              <a:p>
                <a:pPr lvl="0"/>
                <a14:m>
                  <m:oMath xmlns:m="http://schemas.openxmlformats.org/officeDocument/2006/math">
                    <m:r>
                      <m:t>t</m:t>
                    </m:r>
                  </m:oMath>
                </a14:m>
                <a:r>
                  <a:rPr/>
                  <a:t> = number of payment periods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Annuity Payment Formula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A = \frac{r(PV)}{1-(1+r)^{-t}} \tag{8}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$A$ = periodic cash flow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$r$ = market interest rate per period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$PV$ = present value or principal amount of loan or bond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$t$ = number of payment periods  </a:t>
                </a:r>
              </a:p>
            </p:txBody>
          </p:sp>
        </mc:Choice>
      </mc:AlternateContent>
    </p:spTree>
  </p:cSld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Present Value of Stock with Constant Dividends (Infinite Series)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P</m:t>
                      </m:r>
                      <m:sSub>
                        <m:e>
                          <m:r>
                            <m:t>V</m:t>
                          </m:r>
                        </m:e>
                        <m:sub>
                          <m:r>
                            <m:t>t</m:t>
                          </m:r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nary>
                        <m:naryPr>
                          <m:chr m:val="∑"/>
                          <m:limLoc m:val="undOvr"/>
                          <m:subHide m:val="off"/>
                          <m:supHide m:val="off"/>
                        </m:naryPr>
                        <m:sub>
                          <m:r>
                            <m:t>i</m:t>
                          </m:r>
                          <m:r>
                            <m:rPr>
                              <m:sty m:val="p"/>
                            </m:rPr>
                            <m:t>=</m:t>
                          </m:r>
                          <m:r>
                            <m:t>1</m:t>
                          </m:r>
                        </m:sub>
                        <m:sup>
                          <m:r>
                            <m:rPr>
                              <m:sty m:val="p"/>
                            </m:rPr>
                            <m:t>∞</m:t>
                          </m:r>
                        </m:sup>
                        <m:e>
                          <m:f>
                            <m:fPr>
                              <m:type m:val="bar"/>
                            </m:fPr>
                            <m:num>
                              <m:sSub>
                                <m:e>
                                  <m:r>
                                    <m:t>D</m:t>
                                  </m:r>
                                </m:e>
                                <m:sub>
                                  <m:r>
                                    <m:t>t</m:t>
                                  </m:r>
                                </m:sub>
                              </m:sSub>
                            </m:num>
                            <m:den>
                              <m:sSup>
                                <m:e>
                                  <m:d>
                                    <m:dPr>
                                      <m:begChr m:val="("/>
                                      <m:sepChr m:val=""/>
                                      <m:endChr m:val=")"/>
                                      <m:grow/>
                                    </m:dPr>
                                    <m:e>
                                      <m:r>
                                        <m:t>1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m:t>+</m:t>
                                      </m:r>
                                      <m:r>
                                        <m:t>r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m:t>i</m:t>
                                  </m:r>
                                </m:sup>
                              </m:sSup>
                            </m:den>
                          </m:f>
                        </m:e>
                      </m:nary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r>
                      <m:t>P</m:t>
                    </m:r>
                    <m:sSub>
                      <m:e>
                        <m:r>
                          <m:t>V</m:t>
                        </m:r>
                      </m:e>
                      <m:sub>
                        <m:r>
                          <m:t>t</m:t>
                        </m:r>
                      </m:sub>
                    </m:sSub>
                  </m:oMath>
                </a14:m>
                <a:r>
                  <a:rPr/>
                  <a:t>: present value of the stock at time </a:t>
                </a:r>
                <a14:m>
                  <m:oMath xmlns:m="http://schemas.openxmlformats.org/officeDocument/2006/math">
                    <m:r>
                      <m:t>t</m:t>
                    </m:r>
                  </m:oMath>
                </a14:m>
                <a:br/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D</m:t>
                        </m:r>
                      </m:e>
                      <m:sub>
                        <m:r>
                          <m:t>t</m:t>
                        </m:r>
                      </m:sub>
                    </m:sSub>
                  </m:oMath>
                </a14:m>
                <a:r>
                  <a:rPr/>
                  <a:t>: constant dividend per period</a:t>
                </a:r>
                <a:br/>
              </a:p>
              <a:p>
                <a:pPr lvl="0"/>
                <a14:m>
                  <m:oMath xmlns:m="http://schemas.openxmlformats.org/officeDocument/2006/math">
                    <m:r>
                      <m:t>r</m:t>
                    </m:r>
                  </m:oMath>
                </a14:m>
                <a:r>
                  <a:rPr/>
                  <a:t>:</a:t>
                </a:r>
                <a:br/>
              </a:p>
              <a:p>
                <a:pPr lvl="0"/>
                <a14:m>
                  <m:oMath xmlns:m="http://schemas.openxmlformats.org/officeDocument/2006/math">
                    <m:r>
                      <m:t>i</m:t>
                    </m:r>
                  </m:oMath>
                </a14:m>
                <a:r>
                  <a:rPr/>
                  <a:t>: dividend payment period index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Present Value of Stock with Constant Dividends (Infinite Series)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PV_t = \sum_{i=1}^{\infty} \frac{D_t}{(1+r)^i} \tag{9}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$PV_t$: present value of the stock at time $t$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$D_t$: constant dividend per period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$r$: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$i$: dividend payment period index  </a:t>
                </a:r>
              </a:p>
            </p:txBody>
          </p:sp>
        </mc:Choice>
      </mc:AlternateContent>
    </p:spTree>
  </p:cSld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Present Value of Stock with Constant Dividends (Perpetuity Form)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P</m:t>
                      </m:r>
                      <m:sSub>
                        <m:e>
                          <m:r>
                            <m:t>V</m:t>
                          </m:r>
                        </m:e>
                        <m:sub>
                          <m:r>
                            <m:t>t</m:t>
                          </m:r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sSub>
                            <m:e>
                              <m:r>
                                <m:t>D</m:t>
                              </m:r>
                            </m:e>
                            <m:sub>
                              <m:r>
                                <m:t>t</m:t>
                              </m:r>
                            </m:sub>
                          </m:sSub>
                        </m:num>
                        <m:den>
                          <m:r>
                            <m:t>r</m:t>
                          </m:r>
                        </m:den>
                      </m:f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r>
                      <m:t>P</m:t>
                    </m:r>
                    <m:sSub>
                      <m:e>
                        <m:r>
                          <m:t>V</m:t>
                        </m:r>
                      </m:e>
                      <m:sub>
                        <m:r>
                          <m:t>t</m:t>
                        </m:r>
                      </m:sub>
                    </m:sSub>
                  </m:oMath>
                </a14:m>
                <a:r>
                  <a:rPr/>
                  <a:t>: present value of the stock at time </a:t>
                </a:r>
                <a14:m>
                  <m:oMath xmlns:m="http://schemas.openxmlformats.org/officeDocument/2006/math">
                    <m:r>
                      <m:t>t</m:t>
                    </m:r>
                  </m:oMath>
                </a14:m>
                <a:br/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D</m:t>
                        </m:r>
                      </m:e>
                      <m:sub>
                        <m:r>
                          <m:t>t</m:t>
                        </m:r>
                      </m:sub>
                    </m:sSub>
                  </m:oMath>
                </a14:m>
                <a:r>
                  <a:rPr/>
                  <a:t>: constant dividend per period</a:t>
                </a:r>
                <a:br/>
              </a:p>
              <a:p>
                <a:pPr lvl="0"/>
                <a14:m>
                  <m:oMath xmlns:m="http://schemas.openxmlformats.org/officeDocument/2006/math">
                    <m:r>
                      <m:t>r</m:t>
                    </m:r>
                  </m:oMath>
                </a14:m>
                <a:r>
                  <a:rPr/>
                  <a:t>: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Present Value of Stock with Constant Dividends (Perpetuity Form)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PV_t = \frac{D_t}{r} \tag{10}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$PV_t$: present value of the stock at time $t$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$D_t$: constant dividend per period  </a:t>
                </a:r>
              </a:p>
            </p:txBody>
          </p:sp>
        </mc:Choice>
      </mc:AlternateContent>
    </p:spTree>
  </p:cSld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Dividend Growth Formula (One Period Ahead)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b>
                        <m:e>
                          <m:r>
                            <m:t>D</m:t>
                          </m:r>
                        </m:e>
                        <m:sub>
                          <m:r>
                            <m:t>t</m:t>
                          </m:r>
                          <m:r>
                            <m:rPr>
                              <m:sty m:val="p"/>
                            </m:rPr>
                            <m:t>+</m:t>
                          </m:r>
                          <m:r>
                            <m:t>1</m:t>
                          </m:r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sSub>
                        <m:e>
                          <m:r>
                            <m:t>D</m:t>
                          </m:r>
                        </m:e>
                        <m:sub>
                          <m:r>
                            <m:t>t</m:t>
                          </m:r>
                        </m:sub>
                      </m:sSub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r>
                            <m:t>1</m:t>
                          </m:r>
                          <m:r>
                            <m:rPr>
                              <m:sty m:val="p"/>
                            </m:rPr>
                            <m:t>+</m:t>
                          </m:r>
                          <m:r>
                            <m:t>g</m:t>
                          </m:r>
                        </m:e>
                      </m:d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D</m:t>
                        </m:r>
                      </m:e>
                      <m:sub>
                        <m:r>
                          <m:t>t</m:t>
                        </m:r>
                        <m:r>
                          <m:rPr>
                            <m:sty m:val="p"/>
                          </m:rPr>
                          <m:t>+</m:t>
                        </m:r>
                        <m:r>
                          <m:t>1</m:t>
                        </m:r>
                      </m:sub>
                    </m:sSub>
                  </m:oMath>
                </a14:m>
                <a:r>
                  <a:rPr/>
                  <a:t>: dividend at time </a:t>
                </a:r>
                <a14:m>
                  <m:oMath xmlns:m="http://schemas.openxmlformats.org/officeDocument/2006/math">
                    <m:r>
                      <m:t>t</m:t>
                    </m:r>
                    <m:r>
                      <m:rPr>
                        <m:sty m:val="p"/>
                      </m:rPr>
                      <m:t>+</m:t>
                    </m:r>
                    <m:r>
                      <m:t>1</m:t>
                    </m:r>
                  </m:oMath>
                </a14:m>
                <a:br/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D</m:t>
                        </m:r>
                      </m:e>
                      <m:sub>
                        <m:r>
                          <m:t>t</m:t>
                        </m:r>
                      </m:sub>
                    </m:sSub>
                  </m:oMath>
                </a14:m>
                <a:r>
                  <a:rPr/>
                  <a:t>: dividend at time </a:t>
                </a:r>
                <a14:m>
                  <m:oMath xmlns:m="http://schemas.openxmlformats.org/officeDocument/2006/math">
                    <m:r>
                      <m:t>t</m:t>
                    </m:r>
                  </m:oMath>
                </a14:m>
                <a:br/>
              </a:p>
              <a:p>
                <a:pPr lvl="0"/>
                <a14:m>
                  <m:oMath xmlns:m="http://schemas.openxmlformats.org/officeDocument/2006/math">
                    <m:r>
                      <m:t>g</m:t>
                    </m:r>
                  </m:oMath>
                </a14:m>
                <a:r>
                  <a:rPr/>
                  <a:t>: constant dividend growth rate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Dividend Growth Formula (One Period Ahead)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D_{t+1} = D_t(1+g) \tag{11}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$D_{t+1}$: dividend at time $t+1$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$D_t$: dividend at time $t$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$g$: constant dividend growth rate  </a:t>
                </a:r>
              </a:p>
            </p:txBody>
          </p:sp>
        </mc:Choice>
      </mc:AlternateContent>
    </p:spTree>
  </p:cSld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Dividend Growth Formula (Multiple Periods)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b>
                        <m:e>
                          <m:r>
                            <m:t>D</m:t>
                          </m:r>
                        </m:e>
                        <m:sub>
                          <m:r>
                            <m:t>t</m:t>
                          </m:r>
                          <m:r>
                            <m:rPr>
                              <m:sty m:val="p"/>
                            </m:rPr>
                            <m:t>+</m:t>
                          </m:r>
                          <m:r>
                            <m:t>i</m:t>
                          </m:r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sSub>
                        <m:e>
                          <m:r>
                            <m:t>D</m:t>
                          </m:r>
                        </m:e>
                        <m:sub>
                          <m:r>
                            <m:t>t</m:t>
                          </m:r>
                        </m:sub>
                      </m:sSub>
                      <m:sSup>
                        <m:e>
                          <m:d>
                            <m:dPr>
                              <m:begChr m:val="("/>
                              <m:sepChr m:val=""/>
                              <m:endChr m:val=")"/>
                              <m:grow/>
                            </m:dPr>
                            <m:e>
                              <m:r>
                                <m:t>1</m:t>
                              </m:r>
                              <m:r>
                                <m:rPr>
                                  <m:sty m:val="p"/>
                                </m:rPr>
                                <m:t>+</m:t>
                              </m:r>
                              <m:r>
                                <m:t>g</m:t>
                              </m:r>
                            </m:e>
                          </m:d>
                        </m:e>
                        <m:sup>
                          <m:r>
                            <m:t>i</m:t>
                          </m:r>
                        </m:sup>
                      </m:sSup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D</m:t>
                        </m:r>
                      </m:e>
                      <m:sub>
                        <m:r>
                          <m:t>t</m:t>
                        </m:r>
                        <m:r>
                          <m:rPr>
                            <m:sty m:val="p"/>
                          </m:rPr>
                          <m:t>+</m:t>
                        </m:r>
                        <m:r>
                          <m:t>i</m:t>
                        </m:r>
                      </m:sub>
                    </m:sSub>
                  </m:oMath>
                </a14:m>
                <a:r>
                  <a:rPr/>
                  <a:t>: dividend at time </a:t>
                </a:r>
                <a14:m>
                  <m:oMath xmlns:m="http://schemas.openxmlformats.org/officeDocument/2006/math">
                    <m:r>
                      <m:t>t</m:t>
                    </m:r>
                    <m:r>
                      <m:rPr>
                        <m:sty m:val="p"/>
                      </m:rPr>
                      <m:t>+</m:t>
                    </m:r>
                    <m:r>
                      <m:t>i</m:t>
                    </m:r>
                  </m:oMath>
                </a14:m>
                <a:br/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D</m:t>
                        </m:r>
                      </m:e>
                      <m:sub>
                        <m:r>
                          <m:t>t</m:t>
                        </m:r>
                      </m:sub>
                    </m:sSub>
                  </m:oMath>
                </a14:m>
                <a:r>
                  <a:rPr/>
                  <a:t>: dividend at time </a:t>
                </a:r>
                <a14:m>
                  <m:oMath xmlns:m="http://schemas.openxmlformats.org/officeDocument/2006/math">
                    <m:r>
                      <m:t>t</m:t>
                    </m:r>
                  </m:oMath>
                </a14:m>
                <a:br/>
              </a:p>
              <a:p>
                <a:pPr lvl="0"/>
                <a14:m>
                  <m:oMath xmlns:m="http://schemas.openxmlformats.org/officeDocument/2006/math">
                    <m:r>
                      <m:t>g</m:t>
                    </m:r>
                  </m:oMath>
                </a14:m>
                <a:r>
                  <a:rPr/>
                  <a:t>: constant dividend growth rate</a:t>
                </a:r>
                <a:br/>
              </a:p>
              <a:p>
                <a:pPr lvl="0"/>
                <a14:m>
                  <m:oMath xmlns:m="http://schemas.openxmlformats.org/officeDocument/2006/math">
                    <m:r>
                      <m:t>i</m:t>
                    </m:r>
                  </m:oMath>
                </a14:m>
                <a:r>
                  <a:rPr/>
                  <a:t>: number of periods after time </a:t>
                </a:r>
                <a14:m>
                  <m:oMath xmlns:m="http://schemas.openxmlformats.org/officeDocument/2006/math">
                    <m:r>
                      <m:t>t</m:t>
                    </m:r>
                  </m:oMath>
                </a14:m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Dividend Growth Formula (Multiple Periods)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D_{t+i} = D_t(1+g)^i \tag{12}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$D_{t+i}$: dividend at time $t+i$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$D_t$: dividend at time $t$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$g$: constant dividend growth rate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$i$: number of periods after time $t$  </a:t>
                </a:r>
              </a:p>
            </p:txBody>
          </p:sp>
        </mc:Choice>
      </mc:AlternateContent>
    </p:spTree>
  </p:cSld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Present Value of Stock with Constant Dividend Growth (Infinite Series)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P</m:t>
                      </m:r>
                      <m:sSub>
                        <m:e>
                          <m:r>
                            <m:t>V</m:t>
                          </m:r>
                        </m:e>
                        <m:sub>
                          <m:r>
                            <m:t>t</m:t>
                          </m:r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nary>
                        <m:naryPr>
                          <m:chr m:val="∑"/>
                          <m:limLoc m:val="undOvr"/>
                          <m:subHide m:val="off"/>
                          <m:supHide m:val="off"/>
                        </m:naryPr>
                        <m:sub>
                          <m:r>
                            <m:t>i</m:t>
                          </m:r>
                          <m:r>
                            <m:rPr>
                              <m:sty m:val="p"/>
                            </m:rPr>
                            <m:t>=</m:t>
                          </m:r>
                          <m:r>
                            <m:t>1</m:t>
                          </m:r>
                        </m:sub>
                        <m:sup>
                          <m:r>
                            <m:rPr>
                              <m:sty m:val="p"/>
                            </m:rPr>
                            <m:t>∞</m:t>
                          </m:r>
                        </m:sup>
                        <m:e>
                          <m:f>
                            <m:fPr>
                              <m:type m:val="bar"/>
                            </m:fPr>
                            <m:num>
                              <m:sSub>
                                <m:e>
                                  <m:r>
                                    <m:t>D</m:t>
                                  </m:r>
                                </m:e>
                                <m:sub>
                                  <m:r>
                                    <m:t>t</m:t>
                                  </m:r>
                                </m:sub>
                              </m:sSub>
                              <m:sSup>
                                <m:e>
                                  <m:d>
                                    <m:dPr>
                                      <m:begChr m:val="("/>
                                      <m:sepChr m:val=""/>
                                      <m:endChr m:val=")"/>
                                      <m:grow/>
                                    </m:dPr>
                                    <m:e>
                                      <m:r>
                                        <m:t>1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m:t>+</m:t>
                                      </m:r>
                                      <m:r>
                                        <m:t>g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m:t>i</m:t>
                                  </m:r>
                                </m:sup>
                              </m:sSup>
                            </m:num>
                            <m:den>
                              <m:sSup>
                                <m:e>
                                  <m:d>
                                    <m:dPr>
                                      <m:begChr m:val="("/>
                                      <m:sepChr m:val=""/>
                                      <m:endChr m:val=")"/>
                                      <m:grow/>
                                    </m:dPr>
                                    <m:e>
                                      <m:r>
                                        <m:t>1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m:t>+</m:t>
                                      </m:r>
                                      <m:r>
                                        <m:t>r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m:t>i</m:t>
                                  </m:r>
                                </m:sup>
                              </m:sSup>
                            </m:den>
                          </m:f>
                        </m:e>
                      </m:nary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r>
                      <m:t>P</m:t>
                    </m:r>
                    <m:sSub>
                      <m:e>
                        <m:r>
                          <m:t>V</m:t>
                        </m:r>
                      </m:e>
                      <m:sub>
                        <m:r>
                          <m:t>t</m:t>
                        </m:r>
                      </m:sub>
                    </m:sSub>
                  </m:oMath>
                </a14:m>
                <a:r>
                  <a:rPr/>
                  <a:t>: present value of the stock at time </a:t>
                </a:r>
                <a14:m>
                  <m:oMath xmlns:m="http://schemas.openxmlformats.org/officeDocument/2006/math">
                    <m:r>
                      <m:t>t</m:t>
                    </m:r>
                  </m:oMath>
                </a14:m>
                <a:br/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D</m:t>
                        </m:r>
                      </m:e>
                      <m:sub>
                        <m:r>
                          <m:t>t</m:t>
                        </m:r>
                      </m:sub>
                    </m:sSub>
                  </m:oMath>
                </a14:m>
                <a:r>
                  <a:rPr/>
                  <a:t>: dividend at time </a:t>
                </a:r>
                <a14:m>
                  <m:oMath xmlns:m="http://schemas.openxmlformats.org/officeDocument/2006/math">
                    <m:r>
                      <m:t>t</m:t>
                    </m:r>
                  </m:oMath>
                </a14:m>
                <a:br/>
              </a:p>
              <a:p>
                <a:pPr lvl="0"/>
                <a14:m>
                  <m:oMath xmlns:m="http://schemas.openxmlformats.org/officeDocument/2006/math">
                    <m:r>
                      <m:t>g</m:t>
                    </m:r>
                  </m:oMath>
                </a14:m>
                <a:r>
                  <a:rPr/>
                  <a:t>: constant dividend growth rate</a:t>
                </a:r>
                <a:br/>
              </a:p>
              <a:p>
                <a:pPr lvl="0"/>
                <a14:m>
                  <m:oMath xmlns:m="http://schemas.openxmlformats.org/officeDocument/2006/math">
                    <m:r>
                      <m:t>r</m:t>
                    </m:r>
                  </m:oMath>
                </a14:m>
                <a:r>
                  <a:rPr/>
                  <a:t>:</a:t>
                </a:r>
                <a:br/>
              </a:p>
              <a:p>
                <a:pPr lvl="0"/>
                <a14:m>
                  <m:oMath xmlns:m="http://schemas.openxmlformats.org/officeDocument/2006/math">
                    <m:r>
                      <m:t>i</m:t>
                    </m:r>
                  </m:oMath>
                </a14:m>
                <a:r>
                  <a:rPr/>
                  <a:t>: dividend payment period index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Present Value of Stock with Constant Dividend Growth (Infinite Series)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PV_t = \sum_{i=1}^{\infty} \frac{D_t(1+g)^i}{(1+r)^i} \tag{13}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$PV_t$: present value of the stock at time $t$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$D_t$: dividend at time $t$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$g$: constant dividend growth rate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$r$: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$i$: dividend payment period index  </a:t>
                </a:r>
              </a:p>
            </p:txBody>
          </p:sp>
        </mc:Choice>
      </mc:AlternateContent>
    </p:spTree>
  </p:cSld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Constant Growth Dividend Discount Model (Gordon Growth Model)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P</m:t>
                      </m:r>
                      <m:sSub>
                        <m:e>
                          <m:r>
                            <m:t>V</m:t>
                          </m:r>
                        </m:e>
                        <m:sub>
                          <m:r>
                            <m:t>t</m:t>
                          </m:r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sSub>
                            <m:e>
                              <m:r>
                                <m:t>D</m:t>
                              </m:r>
                            </m:e>
                            <m:sub>
                              <m:r>
                                <m:t>t</m:t>
                              </m:r>
                            </m:sub>
                          </m:sSub>
                          <m:d>
                            <m:dPr>
                              <m:begChr m:val="("/>
                              <m:sepChr m:val=""/>
                              <m:endChr m:val=")"/>
                              <m:grow/>
                            </m:dPr>
                            <m:e>
                              <m:r>
                                <m:t>1</m:t>
                              </m:r>
                              <m:r>
                                <m:rPr>
                                  <m:sty m:val="p"/>
                                </m:rPr>
                                <m:t>+</m:t>
                              </m:r>
                              <m:r>
                                <m:t>g</m:t>
                              </m:r>
                            </m:e>
                          </m:d>
                        </m:num>
                        <m:den>
                          <m:r>
                            <m:t>r</m:t>
                          </m:r>
                          <m:r>
                            <m:rPr>
                              <m:sty m:val="p"/>
                            </m:rPr>
                            <m:t>−</m:t>
                          </m:r>
                          <m:r>
                            <m:t>g</m:t>
                          </m:r>
                        </m:den>
                      </m:f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sSub>
                            <m:e>
                              <m:r>
                                <m:t>D</m:t>
                              </m:r>
                            </m:e>
                            <m:sub>
                              <m:r>
                                <m:t>t</m:t>
                              </m:r>
                              <m:r>
                                <m:rPr>
                                  <m:sty m:val="p"/>
                                </m:rPr>
                                <m:t>+</m:t>
                              </m:r>
                              <m: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m:t>r</m:t>
                          </m:r>
                          <m:r>
                            <m:rPr>
                              <m:sty m:val="p"/>
                            </m:rPr>
                            <m:t>−</m:t>
                          </m:r>
                          <m:r>
                            <m:t>g</m:t>
                          </m:r>
                        </m:den>
                      </m:f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r>
                      <m:t>P</m:t>
                    </m:r>
                    <m:sSub>
                      <m:e>
                        <m:r>
                          <m:t>V</m:t>
                        </m:r>
                      </m:e>
                      <m:sub>
                        <m:r>
                          <m:t>t</m:t>
                        </m:r>
                      </m:sub>
                    </m:sSub>
                  </m:oMath>
                </a14:m>
                <a:r>
                  <a:rPr/>
                  <a:t>: present value of the stock at time </a:t>
                </a:r>
                <a14:m>
                  <m:oMath xmlns:m="http://schemas.openxmlformats.org/officeDocument/2006/math">
                    <m:r>
                      <m:t>t</m:t>
                    </m:r>
                  </m:oMath>
                </a14:m>
                <a:br/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D</m:t>
                        </m:r>
                      </m:e>
                      <m:sub>
                        <m:r>
                          <m:t>t</m:t>
                        </m:r>
                      </m:sub>
                    </m:sSub>
                  </m:oMath>
                </a14:m>
                <a:r>
                  <a:rPr/>
                  <a:t>: dividend at time </a:t>
                </a:r>
                <a14:m>
                  <m:oMath xmlns:m="http://schemas.openxmlformats.org/officeDocument/2006/math">
                    <m:r>
                      <m:t>t</m:t>
                    </m:r>
                  </m:oMath>
                </a14:m>
                <a:br/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D</m:t>
                        </m:r>
                      </m:e>
                      <m:sub>
                        <m:r>
                          <m:t>t</m:t>
                        </m:r>
                        <m:r>
                          <m:rPr>
                            <m:sty m:val="p"/>
                          </m:rPr>
                          <m:t>+</m:t>
                        </m:r>
                        <m:r>
                          <m:t>1</m:t>
                        </m:r>
                      </m:sub>
                    </m:sSub>
                  </m:oMath>
                </a14:m>
                <a:r>
                  <a:rPr/>
                  <a:t>: dividend at time </a:t>
                </a:r>
                <a14:m>
                  <m:oMath xmlns:m="http://schemas.openxmlformats.org/officeDocument/2006/math">
                    <m:r>
                      <m:t>t</m:t>
                    </m:r>
                    <m:r>
                      <m:rPr>
                        <m:sty m:val="p"/>
                      </m:rPr>
                      <m:t>+</m:t>
                    </m:r>
                    <m:r>
                      <m:t>1</m:t>
                    </m:r>
                  </m:oMath>
                </a14:m>
                <a:br/>
              </a:p>
              <a:p>
                <a:pPr lvl="0"/>
                <a14:m>
                  <m:oMath xmlns:m="http://schemas.openxmlformats.org/officeDocument/2006/math">
                    <m:r>
                      <m:t>r</m:t>
                    </m:r>
                  </m:oMath>
                </a14:m>
                <a:r>
                  <a:rPr/>
                  <a:t>:</a:t>
                </a:r>
                <a:br/>
              </a:p>
              <a:p>
                <a:pPr lvl="0"/>
                <a14:m>
                  <m:oMath xmlns:m="http://schemas.openxmlformats.org/officeDocument/2006/math">
                    <m:r>
                      <m:t>g</m:t>
                    </m:r>
                  </m:oMath>
                </a14:m>
                <a:r>
                  <a:rPr/>
                  <a:t>: constant dividend growth rate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Constant Growth Dividend Discount Model (Gordon Growth Model)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PV_t = \frac{D_t(1+g)}{r-g} = \frac{D_{t+1}}{r-g} \tag{14}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$PV_t$: present value of the stock at time $t$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$D_t$: dividend at time $t$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$D_{t+1}$: dividend at time $t+1$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$r$: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$g$: constant dividend growth rate  </a:t>
                </a:r>
              </a:p>
            </p:txBody>
          </p:sp>
        </mc:Choice>
      </mc:AlternateContent>
    </p:spTree>
  </p:cSld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name? Two-Stage Dividend Discount Model (General Form)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P</m:t>
                      </m:r>
                      <m:sSub>
                        <m:e>
                          <m:r>
                            <m:t>V</m:t>
                          </m:r>
                        </m:e>
                        <m:sub>
                          <m:r>
                            <m:t>t</m:t>
                          </m:r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nary>
                        <m:naryPr>
                          <m:chr m:val="∑"/>
                          <m:limLoc m:val="undOvr"/>
                          <m:subHide m:val="off"/>
                          <m:supHide m:val="off"/>
                        </m:naryPr>
                        <m:sub>
                          <m:r>
                            <m:t>i</m:t>
                          </m:r>
                          <m:r>
                            <m:rPr>
                              <m:sty m:val="p"/>
                            </m:rPr>
                            <m:t>=</m:t>
                          </m:r>
                          <m:r>
                            <m:t>1</m:t>
                          </m:r>
                        </m:sub>
                        <m:sup>
                          <m:r>
                            <m:t>n</m:t>
                          </m:r>
                        </m:sup>
                        <m:e>
                          <m:f>
                            <m:fPr>
                              <m:type m:val="bar"/>
                            </m:fPr>
                            <m:num>
                              <m:sSub>
                                <m:e>
                                  <m:r>
                                    <m:t>D</m:t>
                                  </m:r>
                                </m:e>
                                <m:sub>
                                  <m:r>
                                    <m:t>t</m:t>
                                  </m:r>
                                </m:sub>
                              </m:sSub>
                              <m:sSup>
                                <m:e>
                                  <m:d>
                                    <m:dPr>
                                      <m:begChr m:val="("/>
                                      <m:sepChr m:val=""/>
                                      <m:endChr m:val=")"/>
                                      <m:grow/>
                                    </m:dPr>
                                    <m:e>
                                      <m:r>
                                        <m:t>1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m:t>+</m:t>
                                      </m:r>
                                      <m:sSub>
                                        <m:e>
                                          <m:r>
                                            <m:t>g</m:t>
                                          </m:r>
                                        </m:e>
                                        <m:sub>
                                          <m:r>
                                            <m:t>s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p>
                                  <m:r>
                                    <m:t>i</m:t>
                                  </m:r>
                                </m:sup>
                              </m:sSup>
                            </m:num>
                            <m:den>
                              <m:sSup>
                                <m:e>
                                  <m:d>
                                    <m:dPr>
                                      <m:begChr m:val="("/>
                                      <m:sepChr m:val=""/>
                                      <m:endChr m:val=")"/>
                                      <m:grow/>
                                    </m:dPr>
                                    <m:e>
                                      <m:r>
                                        <m:t>1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m:t>+</m:t>
                                      </m:r>
                                      <m:r>
                                        <m:t>r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m:t>i</m:t>
                                  </m:r>
                                </m:sup>
                              </m:sSup>
                            </m:den>
                          </m:f>
                        </m:e>
                      </m:nary>
                      <m:r>
                        <m:rPr>
                          <m:sty m:val="p"/>
                        </m:rPr>
                        <m:t>+</m:t>
                      </m:r>
                      <m:nary>
                        <m:naryPr>
                          <m:chr m:val="∑"/>
                          <m:limLoc m:val="undOvr"/>
                          <m:subHide m:val="off"/>
                          <m:supHide m:val="off"/>
                        </m:naryPr>
                        <m:sub>
                          <m:r>
                            <m:t>j</m:t>
                          </m:r>
                          <m:r>
                            <m:rPr>
                              <m:sty m:val="p"/>
                            </m:rPr>
                            <m:t>=</m:t>
                          </m:r>
                          <m:r>
                            <m:t>n</m:t>
                          </m:r>
                          <m:r>
                            <m:rPr>
                              <m:sty m:val="p"/>
                            </m:rPr>
                            <m:t>+</m:t>
                          </m:r>
                          <m:r>
                            <m:t>1</m:t>
                          </m:r>
                        </m:sub>
                        <m:sup>
                          <m:r>
                            <m:rPr>
                              <m:sty m:val="p"/>
                            </m:rPr>
                            <m:t>∞</m:t>
                          </m:r>
                        </m:sup>
                        <m:e>
                          <m:f>
                            <m:fPr>
                              <m:type m:val="bar"/>
                            </m:fPr>
                            <m:num>
                              <m:sSub>
                                <m:e>
                                  <m:r>
                                    <m:t>D</m:t>
                                  </m:r>
                                </m:e>
                                <m:sub>
                                  <m:r>
                                    <m:t>t</m:t>
                                  </m:r>
                                  <m:r>
                                    <m:rPr>
                                      <m:sty m:val="p"/>
                                    </m:rPr>
                                    <m:t>+</m:t>
                                  </m:r>
                                  <m:r>
                                    <m:t>n</m:t>
                                  </m:r>
                                </m:sub>
                              </m:sSub>
                              <m:sSup>
                                <m:e>
                                  <m:d>
                                    <m:dPr>
                                      <m:begChr m:val="("/>
                                      <m:sepChr m:val=""/>
                                      <m:endChr m:val=")"/>
                                      <m:grow/>
                                    </m:dPr>
                                    <m:e>
                                      <m:r>
                                        <m:t>1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m:t>+</m:t>
                                      </m:r>
                                      <m:sSub>
                                        <m:e>
                                          <m:r>
                                            <m:t>g</m:t>
                                          </m:r>
                                        </m:e>
                                        <m:sub>
                                          <m:r>
                                            <m:t>l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p>
                                  <m:r>
                                    <m:t>j</m:t>
                                  </m:r>
                                </m:sup>
                              </m:sSup>
                            </m:num>
                            <m:den>
                              <m:sSup>
                                <m:e>
                                  <m:d>
                                    <m:dPr>
                                      <m:begChr m:val="("/>
                                      <m:sepChr m:val=""/>
                                      <m:endChr m:val=")"/>
                                      <m:grow/>
                                    </m:dPr>
                                    <m:e>
                                      <m:r>
                                        <m:t>1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m:t>+</m:t>
                                      </m:r>
                                      <m:r>
                                        <m:t>r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m:t>j</m:t>
                                  </m:r>
                                </m:sup>
                              </m:sSup>
                            </m:den>
                          </m:f>
                        </m:e>
                      </m:nary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r>
                      <m:t>P</m:t>
                    </m:r>
                    <m:sSub>
                      <m:e>
                        <m:r>
                          <m:t>V</m:t>
                        </m:r>
                      </m:e>
                      <m:sub>
                        <m:r>
                          <m:t>t</m:t>
                        </m:r>
                      </m:sub>
                    </m:sSub>
                  </m:oMath>
                </a14:m>
                <a:r>
                  <a:rPr/>
                  <a:t>: present value of the stock at time </a:t>
                </a:r>
                <a14:m>
                  <m:oMath xmlns:m="http://schemas.openxmlformats.org/officeDocument/2006/math">
                    <m:r>
                      <m:t>t</m:t>
                    </m:r>
                  </m:oMath>
                </a14:m>
                <a:br/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D</m:t>
                        </m:r>
                      </m:e>
                      <m:sub>
                        <m:r>
                          <m:t>t</m:t>
                        </m:r>
                      </m:sub>
                    </m:sSub>
                  </m:oMath>
                </a14:m>
                <a:r>
                  <a:rPr/>
                  <a:t>: dividend at time </a:t>
                </a:r>
                <a14:m>
                  <m:oMath xmlns:m="http://schemas.openxmlformats.org/officeDocument/2006/math">
                    <m:r>
                      <m:t>t</m:t>
                    </m:r>
                  </m:oMath>
                </a14:m>
                <a:br/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g</m:t>
                        </m:r>
                      </m:e>
                      <m:sub>
                        <m:r>
                          <m:t>s</m:t>
                        </m:r>
                      </m:sub>
                    </m:sSub>
                  </m:oMath>
                </a14:m>
                <a:r>
                  <a:rPr/>
                  <a:t>: initial higher short-term dividend growth rate</a:t>
                </a:r>
                <a:br/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g</m:t>
                        </m:r>
                      </m:e>
                      <m:sub>
                        <m:r>
                          <m:t>l</m:t>
                        </m:r>
                      </m:sub>
                    </m:sSub>
                  </m:oMath>
                </a14:m>
                <a:r>
                  <a:rPr/>
                  <a:t>: lower long-term dividend growth rate</a:t>
                </a:r>
                <a:br/>
              </a:p>
              <a:p>
                <a:pPr lvl="0"/>
                <a14:m>
                  <m:oMath xmlns:m="http://schemas.openxmlformats.org/officeDocument/2006/math">
                    <m:r>
                      <m:t>r</m:t>
                    </m:r>
                  </m:oMath>
                </a14:m>
                <a:r>
                  <a:rPr/>
                  <a:t>:</a:t>
                </a:r>
                <a:br/>
              </a:p>
              <a:p>
                <a:pPr lvl="0"/>
                <a14:m>
                  <m:oMath xmlns:m="http://schemas.openxmlformats.org/officeDocument/2006/math">
                    <m:r>
                      <m:t>n</m:t>
                    </m:r>
                  </m:oMath>
                </a14:m>
                <a:r>
                  <a:rPr/>
                  <a:t>: number of periods of short-term growth</a:t>
                </a:r>
                <a:br/>
              </a:p>
              <a:p>
                <a:pPr lvl="0"/>
                <a14:m>
                  <m:oMath xmlns:m="http://schemas.openxmlformats.org/officeDocument/2006/math">
                    <m:r>
                      <m:t>i</m:t>
                    </m:r>
                  </m:oMath>
                </a14:m>
                <a:r>
                  <a:rPr/>
                  <a:t>: dividend period index during short-term growth</a:t>
                </a:r>
                <a:br/>
              </a:p>
              <a:p>
                <a:pPr lvl="0"/>
                <a14:m>
                  <m:oMath xmlns:m="http://schemas.openxmlformats.org/officeDocument/2006/math">
                    <m:r>
                      <m:t>j</m:t>
                    </m:r>
                  </m:oMath>
                </a14:m>
                <a:r>
                  <a:rPr/>
                  <a:t>: dividend period index during long-term growth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name? Two-Stage Dividend Discount Model (General Form)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PV_t = \sum_{i=1}^{n} \frac{D_t(1+g_s)^i}{(1+r)^i} + \sum_{j=n+1}^{\infty} \frac{D_{t+n}(1+g_l)^j}{(1+r)^j} \tag{15}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$PV_t$: present value of the stock at time $t$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$D_t$: dividend at time $t$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$g_s$: initial higher short-term dividend growth rate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$g_l$: lower long-term dividend growth rate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$r$: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$n$: number of periods of short-term growth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$i$: dividend period index during short-term growth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$j$: dividend period index during long-term growth  </a:t>
                </a:r>
              </a:p>
            </p:txBody>
          </p:sp>
        </mc:Choice>
      </mc:AlternateContent>
    </p:spTree>
  </p:cSld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name? Two-Stage Dividend Discount Model (Terminal Value Form)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P</m:t>
                      </m:r>
                      <m:sSub>
                        <m:e>
                          <m:r>
                            <m:t>V</m:t>
                          </m:r>
                        </m:e>
                        <m:sub>
                          <m:r>
                            <m:t>t</m:t>
                          </m:r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nary>
                        <m:naryPr>
                          <m:chr m:val="∑"/>
                          <m:limLoc m:val="undOvr"/>
                          <m:subHide m:val="off"/>
                          <m:supHide m:val="off"/>
                        </m:naryPr>
                        <m:sub>
                          <m:r>
                            <m:t>i</m:t>
                          </m:r>
                          <m:r>
                            <m:rPr>
                              <m:sty m:val="p"/>
                            </m:rPr>
                            <m:t>=</m:t>
                          </m:r>
                          <m:r>
                            <m:t>1</m:t>
                          </m:r>
                        </m:sub>
                        <m:sup>
                          <m:r>
                            <m:t>n</m:t>
                          </m:r>
                        </m:sup>
                        <m:e>
                          <m:f>
                            <m:fPr>
                              <m:type m:val="bar"/>
                            </m:fPr>
                            <m:num>
                              <m:sSub>
                                <m:e>
                                  <m:r>
                                    <m:t>D</m:t>
                                  </m:r>
                                </m:e>
                                <m:sub>
                                  <m:r>
                                    <m:t>t</m:t>
                                  </m:r>
                                </m:sub>
                              </m:sSub>
                              <m:sSup>
                                <m:e>
                                  <m:d>
                                    <m:dPr>
                                      <m:begChr m:val="("/>
                                      <m:sepChr m:val=""/>
                                      <m:endChr m:val=")"/>
                                      <m:grow/>
                                    </m:dPr>
                                    <m:e>
                                      <m:r>
                                        <m:t>1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m:t>+</m:t>
                                      </m:r>
                                      <m:sSub>
                                        <m:e>
                                          <m:r>
                                            <m:t>g</m:t>
                                          </m:r>
                                        </m:e>
                                        <m:sub>
                                          <m:r>
                                            <m:t>s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p>
                                  <m:r>
                                    <m:t>i</m:t>
                                  </m:r>
                                </m:sup>
                              </m:sSup>
                            </m:num>
                            <m:den>
                              <m:sSup>
                                <m:e>
                                  <m:d>
                                    <m:dPr>
                                      <m:begChr m:val="("/>
                                      <m:sepChr m:val=""/>
                                      <m:endChr m:val=")"/>
                                      <m:grow/>
                                    </m:dPr>
                                    <m:e>
                                      <m:r>
                                        <m:t>1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m:t>+</m:t>
                                      </m:r>
                                      <m:r>
                                        <m:t>r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m:t>i</m:t>
                                  </m:r>
                                </m:sup>
                              </m:sSup>
                            </m:den>
                          </m:f>
                        </m:e>
                      </m:nary>
                      <m:r>
                        <m:rPr>
                          <m:sty m:val="p"/>
                        </m:rPr>
                        <m:t>+</m:t>
                      </m:r>
                      <m:f>
                        <m:fPr>
                          <m:type m:val="bar"/>
                        </m:fPr>
                        <m:num>
                          <m:r>
                            <m:t>E</m:t>
                          </m:r>
                          <m:d>
                            <m:dPr>
                              <m:begChr m:val="("/>
                              <m:sepChr m:val=""/>
                              <m:endChr m:val=")"/>
                              <m:grow/>
                            </m:dPr>
                            <m:e>
                              <m:sSub>
                                <m:e>
                                  <m:r>
                                    <m:t>S</m:t>
                                  </m:r>
                                </m:e>
                                <m:sub>
                                  <m:r>
                                    <m:t>t</m:t>
                                  </m:r>
                                  <m:r>
                                    <m:rPr>
                                      <m:sty m:val="p"/>
                                    </m:rPr>
                                    <m:t>+</m:t>
                                  </m:r>
                                  <m:r>
                                    <m:t>n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sSup>
                            <m:e>
                              <m:d>
                                <m:dPr>
                                  <m:begChr m:val="("/>
                                  <m:sepChr m:val=""/>
                                  <m:endChr m:val=")"/>
                                  <m:grow/>
                                </m:dPr>
                                <m:e>
                                  <m:r>
                                    <m:t>1</m:t>
                                  </m:r>
                                  <m:r>
                                    <m:rPr>
                                      <m:sty m:val="p"/>
                                    </m:rPr>
                                    <m:t>+</m:t>
                                  </m:r>
                                  <m:r>
                                    <m:t>r</m:t>
                                  </m:r>
                                </m:e>
                              </m:d>
                            </m:e>
                            <m:sup>
                              <m:r>
                                <m:t>n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r>
                      <m:t>P</m:t>
                    </m:r>
                    <m:sSub>
                      <m:e>
                        <m:r>
                          <m:t>V</m:t>
                        </m:r>
                      </m:e>
                      <m:sub>
                        <m:r>
                          <m:t>t</m:t>
                        </m:r>
                      </m:sub>
                    </m:sSub>
                  </m:oMath>
                </a14:m>
                <a:r>
                  <a:rPr/>
                  <a:t>: present value of the stock at time </a:t>
                </a:r>
                <a14:m>
                  <m:oMath xmlns:m="http://schemas.openxmlformats.org/officeDocument/2006/math">
                    <m:r>
                      <m:t>t</m:t>
                    </m:r>
                  </m:oMath>
                </a14:m>
                <a:br/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D</m:t>
                        </m:r>
                      </m:e>
                      <m:sub>
                        <m:r>
                          <m:t>t</m:t>
                        </m:r>
                      </m:sub>
                    </m:sSub>
                  </m:oMath>
                </a14:m>
                <a:r>
                  <a:rPr/>
                  <a:t>: dividend at time </a:t>
                </a:r>
                <a14:m>
                  <m:oMath xmlns:m="http://schemas.openxmlformats.org/officeDocument/2006/math">
                    <m:r>
                      <m:t>t</m:t>
                    </m:r>
                  </m:oMath>
                </a14:m>
                <a:br/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g</m:t>
                        </m:r>
                      </m:e>
                      <m:sub>
                        <m:r>
                          <m:t>s</m:t>
                        </m:r>
                      </m:sub>
                    </m:sSub>
                  </m:oMath>
                </a14:m>
                <a:r>
                  <a:rPr/>
                  <a:t>: short-term dividend growth rate</a:t>
                </a:r>
                <a:br/>
              </a:p>
              <a:p>
                <a:pPr lvl="0"/>
                <a14:m>
                  <m:oMath xmlns:m="http://schemas.openxmlformats.org/officeDocument/2006/math">
                    <m:r>
                      <m:t>r</m:t>
                    </m:r>
                  </m:oMath>
                </a14:m>
                <a:r>
                  <a:rPr/>
                  <a:t>:</a:t>
                </a:r>
                <a:br/>
              </a:p>
              <a:p>
                <a:pPr lvl="0"/>
                <a14:m>
                  <m:oMath xmlns:m="http://schemas.openxmlformats.org/officeDocument/2006/math">
                    <m:r>
                      <m:t>n</m:t>
                    </m:r>
                  </m:oMath>
                </a14:m>
                <a:r>
                  <a:rPr/>
                  <a:t>: number of periods of short-term growth</a:t>
                </a:r>
                <a:br/>
              </a:p>
              <a:p>
                <a:pPr lvl="0"/>
                <a14:m>
                  <m:oMath xmlns:m="http://schemas.openxmlformats.org/officeDocument/2006/math">
                    <m:r>
                      <m:t>E</m:t>
                    </m:r>
                    <m:d>
                      <m:dPr>
                        <m:begChr m:val="("/>
                        <m:sepChr m:val=""/>
                        <m:endChr m:val=")"/>
                        <m:grow/>
                      </m:dPr>
                      <m:e>
                        <m:sSub>
                          <m:e>
                            <m:r>
                              <m:t>S</m:t>
                            </m:r>
                          </m:e>
                          <m:sub>
                            <m:r>
                              <m:t>t</m:t>
                            </m:r>
                            <m:r>
                              <m:rPr>
                                <m:sty m:val="p"/>
                              </m:rPr>
                              <m:t>+</m:t>
                            </m:r>
                            <m:r>
                              <m:t>n</m:t>
                            </m:r>
                          </m:sub>
                        </m:sSub>
                      </m:e>
                    </m:d>
                  </m:oMath>
                </a14:m>
                <a:r>
                  <a:rPr/>
                  <a:t>: stock value of the stock in </a:t>
                </a:r>
                <a14:m>
                  <m:oMath xmlns:m="http://schemas.openxmlformats.org/officeDocument/2006/math">
                    <m:r>
                      <m:t>n</m:t>
                    </m:r>
                  </m:oMath>
                </a14:m>
                <a:r>
                  <a:rPr/>
                  <a:t> periods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name? Two-Stage Dividend Discount Model (Terminal Value Form)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PV_t = \sum_{i=1}^{n} \frac{D_t(1+g_s)^i}{(1+r)^i} + \frac{E(S_{t+n})}{(1+r)^n} \tag{16}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$PV_t$: present value of the stock at time $t$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$D_t$: dividend at time $t$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$g_s$: short-term dividend growth rate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$r$: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$n$: number of periods of short-term growth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$E(S_{t+n})$: stock value of the stock in $n$ periods  </a:t>
                </a:r>
              </a:p>
            </p:txBody>
          </p:sp>
        </mc:Choice>
      </mc:AlternateContent>
    </p:spTree>
  </p:cSld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Terminal Value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E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sSub>
                            <m:e>
                              <m:r>
                                <m:t>S</m:t>
                              </m:r>
                            </m:e>
                            <m:sub>
                              <m:r>
                                <m:t>t</m:t>
                              </m:r>
                              <m:r>
                                <m:rPr>
                                  <m:sty m:val="p"/>
                                </m:rPr>
                                <m:t>+</m:t>
                              </m:r>
                              <m:r>
                                <m:t>n</m:t>
                              </m:r>
                            </m:sub>
                          </m:sSub>
                        </m:e>
                      </m:d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sSub>
                            <m:e>
                              <m:r>
                                <m:t>D</m:t>
                              </m:r>
                            </m:e>
                            <m:sub>
                              <m:r>
                                <m:t>t</m:t>
                              </m:r>
                              <m:r>
                                <m:rPr>
                                  <m:sty m:val="p"/>
                                </m:rPr>
                                <m:t>+</m:t>
                              </m:r>
                              <m:r>
                                <m:t>n</m:t>
                              </m:r>
                              <m:r>
                                <m:rPr>
                                  <m:sty m:val="p"/>
                                </m:rPr>
                                <m:t>+</m:t>
                              </m:r>
                              <m: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m:t>r</m:t>
                          </m:r>
                          <m:r>
                            <m:rPr>
                              <m:sty m:val="p"/>
                            </m:rPr>
                            <m:t>−</m:t>
                          </m:r>
                          <m:sSub>
                            <m:e>
                              <m:r>
                                <m:t>g</m:t>
                              </m:r>
                            </m:e>
                            <m:sub>
                              <m:r>
                                <m:t>l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r>
                      <m:t>E</m:t>
                    </m:r>
                    <m:d>
                      <m:dPr>
                        <m:begChr m:val="("/>
                        <m:sepChr m:val=""/>
                        <m:endChr m:val=")"/>
                        <m:grow/>
                      </m:dPr>
                      <m:e>
                        <m:sSub>
                          <m:e>
                            <m:r>
                              <m:t>S</m:t>
                            </m:r>
                          </m:e>
                          <m:sub>
                            <m:r>
                              <m:t>t</m:t>
                            </m:r>
                            <m:r>
                              <m:rPr>
                                <m:sty m:val="p"/>
                              </m:rPr>
                              <m:t>+</m:t>
                            </m:r>
                            <m:r>
                              <m:t>n</m:t>
                            </m:r>
                          </m:sub>
                        </m:sSub>
                      </m:e>
                    </m:d>
                  </m:oMath>
                </a14:m>
                <a:r>
                  <a:rPr/>
                  <a:t>: stock value of the stock in </a:t>
                </a:r>
                <a14:m>
                  <m:oMath xmlns:m="http://schemas.openxmlformats.org/officeDocument/2006/math">
                    <m:r>
                      <m:t>n</m:t>
                    </m:r>
                  </m:oMath>
                </a14:m>
                <a:r>
                  <a:rPr/>
                  <a:t> periods</a:t>
                </a:r>
                <a:br/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D</m:t>
                        </m:r>
                      </m:e>
                      <m:sub>
                        <m:r>
                          <m:t>t</m:t>
                        </m:r>
                        <m:r>
                          <m:rPr>
                            <m:sty m:val="p"/>
                          </m:rPr>
                          <m:t>+</m:t>
                        </m:r>
                        <m:r>
                          <m:t>n</m:t>
                        </m:r>
                        <m:r>
                          <m:rPr>
                            <m:sty m:val="p"/>
                          </m:rPr>
                          <m:t>+</m:t>
                        </m:r>
                        <m:r>
                          <m:t>1</m:t>
                        </m:r>
                      </m:sub>
                    </m:sSub>
                  </m:oMath>
                </a14:m>
                <a:r>
                  <a:rPr/>
                  <a:t>: dividend at time </a:t>
                </a:r>
                <a14:m>
                  <m:oMath xmlns:m="http://schemas.openxmlformats.org/officeDocument/2006/math">
                    <m:r>
                      <m:t>t</m:t>
                    </m:r>
                    <m:r>
                      <m:rPr>
                        <m:sty m:val="p"/>
                      </m:rPr>
                      <m:t>+</m:t>
                    </m:r>
                    <m:r>
                      <m:t>n</m:t>
                    </m:r>
                    <m:r>
                      <m:rPr>
                        <m:sty m:val="p"/>
                      </m:rPr>
                      <m:t>+</m:t>
                    </m:r>
                    <m:r>
                      <m:t>1</m:t>
                    </m:r>
                  </m:oMath>
                </a14:m>
                <a:br/>
              </a:p>
              <a:p>
                <a:pPr lvl="0"/>
                <a14:m>
                  <m:oMath xmlns:m="http://schemas.openxmlformats.org/officeDocument/2006/math">
                    <m:r>
                      <m:t>r</m:t>
                    </m:r>
                  </m:oMath>
                </a14:m>
                <a:r>
                  <a:rPr/>
                  <a:t>:</a:t>
                </a:r>
                <a:br/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g</m:t>
                        </m:r>
                      </m:e>
                      <m:sub>
                        <m:r>
                          <m:t>l</m:t>
                        </m:r>
                      </m:sub>
                    </m:sSub>
                  </m:oMath>
                </a14:m>
                <a:r>
                  <a:rPr/>
                  <a:t>: long-term dividend growth rate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Terminal Value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E(S_{t+n}) = \frac{D_{t+n+1}}{r-g_l} \tag{17}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$E(S_{t+n})$: stock value of the stock in $n$ periods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$D_{t+n+1}$: dividend at time $t+n+1$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$r$: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$g_l$: long-term dividend growth rate  </a:t>
                </a:r>
              </a:p>
            </p:txBody>
          </p:sp>
        </mc:Choice>
      </mc:AlternateContent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1270000">
              <a:buNone/>
            </a:pPr>
            <a:r>
              <a:rPr sz="2000" b="1"/>
              <a:t>Download Files</a:t>
            </a:r>
          </a:p>
          <a:p>
            <a:pPr lvl="0" indent="0" marL="1270000">
              <a:buNone/>
            </a:pPr>
            <a:r>
              <a:rPr sz="2000"/>
              <a:t>Download PDF | Download Word | Download PowerPoint</a:t>
            </a:r>
          </a:p>
        </p:txBody>
      </p:sp>
    </p:spTree>
  </p:cSld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:r>
                  <a:rPr/>
                  <a:t>implied periodic return earned over the life of the instrument (</a:t>
                </a:r>
                <a14:m>
                  <m:oMath xmlns:m="http://schemas.openxmlformats.org/officeDocument/2006/math">
                    <m:r>
                      <m:t>t</m:t>
                    </m:r>
                  </m:oMath>
                </a14:m>
                <a:r>
                  <a:rPr/>
                  <a:t> periods)</a:t>
                </a:r>
              </a:p>
            </p:txBody>
          </p:sp>
        </mc:Choice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r</m:t>
                      </m:r>
                      <m:r>
                        <m:rPr>
                          <m:sty m:val="p"/>
                        </m:rPr>
                        <m:t>=</m:t>
                      </m:r>
                      <m:rad>
                        <m:deg>
                          <m:r>
                            <m:t>t</m:t>
                          </m:r>
                        </m:deg>
                        <m:e>
                          <m:f>
                            <m:fPr>
                              <m:type m:val="bar"/>
                            </m:fPr>
                            <m:num>
                              <m:r>
                                <m:t>F</m:t>
                              </m:r>
                              <m:sSub>
                                <m:e>
                                  <m:r>
                                    <m:t>V</m:t>
                                  </m:r>
                                </m:e>
                                <m:sub>
                                  <m:r>
                                    <m:t>t</m:t>
                                  </m:r>
                                </m:sub>
                              </m:sSub>
                            </m:num>
                            <m:den>
                              <m:r>
                                <m:t>P</m:t>
                              </m:r>
                              <m:r>
                                <m:t>V</m:t>
                              </m:r>
                            </m:den>
                          </m:f>
                        </m:e>
                      </m:rad>
                      <m:r>
                        <m:rPr>
                          <m:sty m:val="p"/>
                        </m:rPr>
                        <m:t>−</m:t>
                      </m:r>
                      <m:r>
                        <m:t>1</m:t>
                      </m:r>
                      <m:r>
                        <m:rPr>
                          <m:sty m:val="p"/>
                        </m:rPr>
                        <m:t>=</m:t>
                      </m:r>
                      <m:sSup>
                        <m:e>
                          <m:d>
                            <m:dPr>
                              <m:begChr m:val="("/>
                              <m:sepChr m:val=""/>
                              <m:endChr m:val=")"/>
                              <m:grow/>
                            </m:dPr>
                            <m:e>
                              <m:f>
                                <m:fPr>
                                  <m:type m:val="bar"/>
                                </m:fPr>
                                <m:num>
                                  <m:r>
                                    <m:t>F</m:t>
                                  </m:r>
                                  <m:sSub>
                                    <m:e>
                                      <m:r>
                                        <m:t>V</m:t>
                                      </m:r>
                                    </m:e>
                                    <m:sub>
                                      <m:r>
                                        <m:t>t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m:t>P</m:t>
                                  </m:r>
                                  <m:r>
                                    <m:t>V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f>
                            <m:fPr>
                              <m:type m:val="bar"/>
                            </m:fPr>
                            <m:num>
                              <m:r>
                                <m:t>1</m:t>
                              </m:r>
                            </m:num>
                            <m:den>
                              <m:r>
                                <m:t>t</m:t>
                              </m:r>
                            </m:den>
                          </m:f>
                        </m:sup>
                      </m:sSup>
                      <m:r>
                        <m:rPr>
                          <m:sty m:val="p"/>
                        </m:rPr>
                        <m:t>−</m:t>
                      </m:r>
                      <m:r>
                        <m:t>1</m:t>
                      </m:r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r>
                      <m:t>r</m:t>
                    </m:r>
                  </m:oMath>
                </a14:m>
                <a:r>
                  <a:rPr/>
                  <a:t>: implied periodic return earned over the life of the instrument (</a:t>
                </a:r>
                <a14:m>
                  <m:oMath xmlns:m="http://schemas.openxmlformats.org/officeDocument/2006/math">
                    <m:r>
                      <m:t>t</m:t>
                    </m:r>
                  </m:oMath>
                </a14:m>
                <a:r>
                  <a:rPr/>
                  <a:t> periods)</a:t>
                </a:r>
                <a:br/>
              </a:p>
              <a:p>
                <a:pPr lvl="0"/>
                <a14:m>
                  <m:oMath xmlns:m="http://schemas.openxmlformats.org/officeDocument/2006/math">
                    <m:r>
                      <m:t>F</m:t>
                    </m:r>
                    <m:sSub>
                      <m:e>
                        <m:r>
                          <m:t>V</m:t>
                        </m:r>
                      </m:e>
                      <m:sub>
                        <m:r>
                          <m:t>t</m:t>
                        </m:r>
                      </m:sub>
                    </m:sSub>
                  </m:oMath>
                </a14:m>
                <a:r>
                  <a:rPr/>
                  <a:t>: future value at time </a:t>
                </a:r>
                <a14:m>
                  <m:oMath xmlns:m="http://schemas.openxmlformats.org/officeDocument/2006/math">
                    <m:r>
                      <m:t>t</m:t>
                    </m:r>
                  </m:oMath>
                </a14:m>
                <a:br/>
              </a:p>
              <a:p>
                <a:pPr lvl="0"/>
                <a14:m>
                  <m:oMath xmlns:m="http://schemas.openxmlformats.org/officeDocument/2006/math">
                    <m:r>
                      <m:t>P</m:t>
                    </m:r>
                    <m:r>
                      <m:t>V</m:t>
                    </m:r>
                  </m:oMath>
                </a14:m>
                <a:r>
                  <a:rPr/>
                  <a:t>: present value at time </a:t>
                </a:r>
                <a14:m>
                  <m:oMath xmlns:m="http://schemas.openxmlformats.org/officeDocument/2006/math">
                    <m:r>
                      <m:t>0</m:t>
                    </m:r>
                  </m:oMath>
                </a14:m>
                <a:br/>
              </a:p>
              <a:p>
                <a:pPr lvl="0"/>
                <a14:m>
                  <m:oMath xmlns:m="http://schemas.openxmlformats.org/officeDocument/2006/math">
                    <m:r>
                      <m:t>t</m:t>
                    </m:r>
                  </m:oMath>
                </a14:m>
                <a:r>
                  <a:rPr/>
                  <a:t>: number of periods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implied periodic return earned over the life of the instrument ($t$ periods)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r = \sqrt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[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t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]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{\frac{FV_t}{PV}} - 1 = \left( \frac{FV_t}{PV} \right)^{\frac{1}{t}} - 1 \tag{18}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$r$: implied periodic return earned over the life of the instrument ($t$ periods)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$FV_t$: future value at time $t$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$PV$: present value at time $0$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$t$: number of periods  </a:t>
                </a:r>
              </a:p>
            </p:txBody>
          </p:sp>
        </mc:Choice>
      </mc:AlternateContent>
    </p:spTree>
  </p:cSld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Yield-to-Maturity Equation for a Coupon Bond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P</m:t>
                      </m:r>
                      <m:r>
                        <m:t>V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r>
                            <m:t>C</m:t>
                          </m:r>
                          <m:r>
                            <m:t>o</m:t>
                          </m:r>
                          <m:r>
                            <m:t>u</m:t>
                          </m:r>
                          <m:r>
                            <m:t>p</m:t>
                          </m:r>
                          <m:r>
                            <m:t>o</m:t>
                          </m:r>
                          <m:r>
                            <m:t>n</m:t>
                          </m:r>
                          <m:r>
                            <m:t> </m:t>
                          </m:r>
                          <m:r>
                            <m:t>B</m:t>
                          </m:r>
                          <m:r>
                            <m:t>o</m:t>
                          </m:r>
                          <m:r>
                            <m:t>n</m:t>
                          </m:r>
                          <m:r>
                            <m:t>d</m:t>
                          </m:r>
                        </m:e>
                      </m:d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r>
                            <m:t>P</m:t>
                          </m:r>
                          <m:r>
                            <m:t>M</m:t>
                          </m:r>
                          <m:sSub>
                            <m:e>
                              <m:r>
                                <m:t>T</m:t>
                              </m:r>
                            </m:e>
                            <m:sub>
                              <m:r>
                                <m:t>1</m:t>
                              </m:r>
                            </m:sub>
                          </m:sSub>
                        </m:num>
                        <m:den>
                          <m:sSup>
                            <m:e>
                              <m:d>
                                <m:dPr>
                                  <m:begChr m:val="("/>
                                  <m:sepChr m:val=""/>
                                  <m:endChr m:val=")"/>
                                  <m:grow/>
                                </m:dPr>
                                <m:e>
                                  <m:r>
                                    <m:t>1</m:t>
                                  </m:r>
                                  <m:r>
                                    <m:rPr>
                                      <m:sty m:val="p"/>
                                    </m:rPr>
                                    <m:t>+</m:t>
                                  </m:r>
                                  <m:r>
                                    <m:t>r</m:t>
                                  </m:r>
                                </m:e>
                              </m:d>
                            </m:e>
                            <m:sup>
                              <m:r>
                                <m:t>1</m:t>
                              </m:r>
                            </m:sup>
                          </m:sSup>
                        </m:den>
                      </m:f>
                      <m:r>
                        <m:rPr>
                          <m:sty m:val="p"/>
                        </m:rPr>
                        <m:t>+</m:t>
                      </m:r>
                      <m:f>
                        <m:fPr>
                          <m:type m:val="bar"/>
                        </m:fPr>
                        <m:num>
                          <m:r>
                            <m:t>P</m:t>
                          </m:r>
                          <m:r>
                            <m:t>M</m:t>
                          </m:r>
                          <m:sSub>
                            <m:e>
                              <m:r>
                                <m:t>T</m:t>
                              </m:r>
                            </m:e>
                            <m:sub>
                              <m:r>
                                <m:t>2</m:t>
                              </m:r>
                            </m:sub>
                          </m:sSub>
                        </m:num>
                        <m:den>
                          <m:sSup>
                            <m:e>
                              <m:d>
                                <m:dPr>
                                  <m:begChr m:val="("/>
                                  <m:sepChr m:val=""/>
                                  <m:endChr m:val=")"/>
                                  <m:grow/>
                                </m:dPr>
                                <m:e>
                                  <m:r>
                                    <m:t>1</m:t>
                                  </m:r>
                                  <m:r>
                                    <m:rPr>
                                      <m:sty m:val="p"/>
                                    </m:rPr>
                                    <m:t>+</m:t>
                                  </m:r>
                                  <m:r>
                                    <m:t>r</m:t>
                                  </m:r>
                                </m:e>
                              </m:d>
                            </m:e>
                            <m:sup>
                              <m:r>
                                <m:t>2</m:t>
                              </m:r>
                            </m:sup>
                          </m:sSup>
                        </m:den>
                      </m:f>
                      <m:r>
                        <m:rPr>
                          <m:sty m:val="p"/>
                        </m:rPr>
                        <m:t>+</m:t>
                      </m:r>
                      <m:r>
                        <m:rPr>
                          <m:sty m:val="p"/>
                        </m:rPr>
                        <m:t>…</m:t>
                      </m:r>
                      <m:r>
                        <m:rPr>
                          <m:sty m:val="p"/>
                        </m:rPr>
                        <m:t>+</m:t>
                      </m:r>
                      <m:f>
                        <m:fPr>
                          <m:type m:val="bar"/>
                        </m:fPr>
                        <m:num>
                          <m:r>
                            <m:t>P</m:t>
                          </m:r>
                          <m:r>
                            <m:t>M</m:t>
                          </m:r>
                          <m:sSub>
                            <m:e>
                              <m:r>
                                <m:t>T</m:t>
                              </m:r>
                            </m:e>
                            <m:sub>
                              <m:r>
                                <m:t>N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m:t>+</m:t>
                          </m:r>
                          <m:r>
                            <m:t>F</m:t>
                          </m:r>
                          <m:sSub>
                            <m:e>
                              <m:r>
                                <m:t>V</m:t>
                              </m:r>
                            </m:e>
                            <m:sub>
                              <m:r>
                                <m:t>N</m:t>
                              </m:r>
                            </m:sub>
                          </m:sSub>
                        </m:num>
                        <m:den>
                          <m:sSup>
                            <m:e>
                              <m:d>
                                <m:dPr>
                                  <m:begChr m:val="("/>
                                  <m:sepChr m:val=""/>
                                  <m:endChr m:val=")"/>
                                  <m:grow/>
                                </m:dPr>
                                <m:e>
                                  <m:r>
                                    <m:t>1</m:t>
                                  </m:r>
                                  <m:r>
                                    <m:rPr>
                                      <m:sty m:val="p"/>
                                    </m:rPr>
                                    <m:t>+</m:t>
                                  </m:r>
                                  <m:r>
                                    <m:t>r</m:t>
                                  </m:r>
                                </m:e>
                              </m:d>
                            </m:e>
                            <m:sup>
                              <m:r>
                                <m:t>N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r>
                      <m:t>P</m:t>
                    </m:r>
                    <m:r>
                      <m:t>V</m:t>
                    </m:r>
                  </m:oMath>
                </a14:m>
                <a:r>
                  <a:rPr/>
                  <a:t>: present value (price) of the bond</a:t>
                </a:r>
                <a:br/>
              </a:p>
              <a:p>
                <a:pPr lvl="0"/>
                <a14:m>
                  <m:oMath xmlns:m="http://schemas.openxmlformats.org/officeDocument/2006/math">
                    <m:r>
                      <m:t>P</m:t>
                    </m:r>
                    <m:r>
                      <m:t>M</m:t>
                    </m:r>
                    <m:sSub>
                      <m:e>
                        <m:r>
                          <m:t>T</m:t>
                        </m:r>
                      </m:e>
                      <m:sub>
                        <m:r>
                          <m:t>N</m:t>
                        </m:r>
                      </m:sub>
                    </m:sSub>
                  </m:oMath>
                </a14:m>
                <a:r>
                  <a:rPr/>
                  <a:t>: coupon payment at period </a:t>
                </a:r>
                <a14:m>
                  <m:oMath xmlns:m="http://schemas.openxmlformats.org/officeDocument/2006/math">
                    <m:r>
                      <m:t>N</m:t>
                    </m:r>
                  </m:oMath>
                </a14:m>
                <a:br/>
              </a:p>
              <a:p>
                <a:pPr lvl="0"/>
                <a14:m>
                  <m:oMath xmlns:m="http://schemas.openxmlformats.org/officeDocument/2006/math">
                    <m:r>
                      <m:t>F</m:t>
                    </m:r>
                    <m:sSub>
                      <m:e>
                        <m:r>
                          <m:t>V</m:t>
                        </m:r>
                      </m:e>
                      <m:sub>
                        <m:r>
                          <m:t>N</m:t>
                        </m:r>
                      </m:sub>
                    </m:sSub>
                  </m:oMath>
                </a14:m>
                <a:r>
                  <a:rPr/>
                  <a:t>: principal repaid at maturity</a:t>
                </a:r>
                <a:br/>
              </a:p>
              <a:p>
                <a:pPr lvl="0"/>
                <a14:m>
                  <m:oMath xmlns:m="http://schemas.openxmlformats.org/officeDocument/2006/math">
                    <m:r>
                      <m:t>r</m:t>
                    </m:r>
                  </m:oMath>
                </a14:m>
                <a:r>
                  <a:rPr/>
                  <a:t>: yield-to-maturity per period</a:t>
                </a:r>
                <a:br/>
              </a:p>
              <a:p>
                <a:pPr lvl="0"/>
                <a14:m>
                  <m:oMath xmlns:m="http://schemas.openxmlformats.org/officeDocument/2006/math">
                    <m:r>
                      <m:t>N</m:t>
                    </m:r>
                  </m:oMath>
                </a14:m>
                <a:r>
                  <a:rPr/>
                  <a:t>: number of periods to maturity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Yield-to-Maturity Equation for a Coupon Bond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PV(Coupon\ Bond)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= \frac{PMT_1}{(1+r)^1} + \frac{PMT_2}{(1+r)^2} + \dots + \frac{PMT_N + FV_N}{(1+r)^N} \tag{19}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$PV$: present value (price) of the bond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$PMT_N$: coupon payment at period $N$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$FV_N$: principal repaid at maturity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$r$: yield-to-maturity per period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$N$: number of periods to maturity  </a:t>
                </a:r>
              </a:p>
            </p:txBody>
          </p:sp>
        </mc:Choice>
      </mc:AlternateContent>
    </p:spTree>
  </p:cSld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Dividend Yield under Constant Growth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r</m:t>
                      </m:r>
                      <m:r>
                        <m:rPr>
                          <m:sty m:val="p"/>
                        </m:rPr>
                        <m:t>−</m:t>
                      </m:r>
                      <m:r>
                        <m:t>g</m:t>
                      </m:r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sSub>
                            <m:e>
                              <m:r>
                                <m:t>D</m:t>
                              </m:r>
                            </m:e>
                            <m:sub>
                              <m:r>
                                <m:t>t</m:t>
                              </m:r>
                            </m:sub>
                          </m:sSub>
                          <m:d>
                            <m:dPr>
                              <m:begChr m:val="("/>
                              <m:sepChr m:val=""/>
                              <m:endChr m:val=")"/>
                              <m:grow/>
                            </m:dPr>
                            <m:e>
                              <m:r>
                                <m:t>1</m:t>
                              </m:r>
                              <m:r>
                                <m:rPr>
                                  <m:sty m:val="p"/>
                                </m:rPr>
                                <m:t>+</m:t>
                              </m:r>
                              <m:r>
                                <m:t>g</m:t>
                              </m:r>
                            </m:e>
                          </m:d>
                        </m:num>
                        <m:den>
                          <m:r>
                            <m:t>P</m:t>
                          </m:r>
                          <m:sSub>
                            <m:e>
                              <m:r>
                                <m:t>V</m:t>
                              </m:r>
                            </m:e>
                            <m:sub>
                              <m:r>
                                <m:t>t</m:t>
                              </m:r>
                            </m:sub>
                          </m:sSub>
                        </m:den>
                      </m:f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sSub>
                            <m:e>
                              <m:r>
                                <m:t>D</m:t>
                              </m:r>
                            </m:e>
                            <m:sub>
                              <m:r>
                                <m:t>t</m:t>
                              </m:r>
                              <m:r>
                                <m:rPr>
                                  <m:sty m:val="p"/>
                                </m:rPr>
                                <m:t>+</m:t>
                              </m:r>
                              <m: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m:t>P</m:t>
                          </m:r>
                          <m:sSub>
                            <m:e>
                              <m:r>
                                <m:t>V</m:t>
                              </m:r>
                            </m:e>
                            <m:sub>
                              <m:r>
                                <m:t>t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r>
                      <m:t>r</m:t>
                    </m:r>
                  </m:oMath>
                </a14:m>
                <a:r>
                  <a:rPr/>
                  <a:t>: expected or required rate of return?</a:t>
                </a:r>
                <a:br/>
              </a:p>
              <a:p>
                <a:pPr lvl="0"/>
                <a14:m>
                  <m:oMath xmlns:m="http://schemas.openxmlformats.org/officeDocument/2006/math">
                    <m:r>
                      <m:t>g</m:t>
                    </m:r>
                  </m:oMath>
                </a14:m>
                <a:r>
                  <a:rPr/>
                  <a:t>: constant dividend growth rate</a:t>
                </a:r>
                <a:br/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D</m:t>
                        </m:r>
                      </m:e>
                      <m:sub>
                        <m:r>
                          <m:t>t</m:t>
                        </m:r>
                        <m:r>
                          <m:rPr>
                            <m:sty m:val="p"/>
                          </m:rPr>
                          <m:t>+</m:t>
                        </m:r>
                        <m:r>
                          <m:t>1</m:t>
                        </m:r>
                      </m:sub>
                    </m:sSub>
                  </m:oMath>
                </a14:m>
                <a:r>
                  <a:rPr/>
                  <a:t>: dividend expected at time </a:t>
                </a:r>
                <a14:m>
                  <m:oMath xmlns:m="http://schemas.openxmlformats.org/officeDocument/2006/math">
                    <m:r>
                      <m:t>t</m:t>
                    </m:r>
                    <m:r>
                      <m:rPr>
                        <m:sty m:val="p"/>
                      </m:rPr>
                      <m:t>+</m:t>
                    </m:r>
                    <m:r>
                      <m:t>1</m:t>
                    </m:r>
                  </m:oMath>
                </a14:m>
                <a:br/>
              </a:p>
              <a:p>
                <a:pPr lvl="0"/>
                <a14:m>
                  <m:oMath xmlns:m="http://schemas.openxmlformats.org/officeDocument/2006/math">
                    <m:r>
                      <m:t>P</m:t>
                    </m:r>
                    <m:sSub>
                      <m:e>
                        <m:r>
                          <m:t>V</m:t>
                        </m:r>
                      </m:e>
                      <m:sub>
                        <m:r>
                          <m:t>t</m:t>
                        </m:r>
                      </m:sub>
                    </m:sSub>
                  </m:oMath>
                </a14:m>
                <a:r>
                  <a:rPr/>
                  <a:t>: present value of the stock at time </a:t>
                </a:r>
                <a14:m>
                  <m:oMath xmlns:m="http://schemas.openxmlformats.org/officeDocument/2006/math">
                    <m:r>
                      <m:t>t</m:t>
                    </m:r>
                  </m:oMath>
                </a14:m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Dividend Yield under Constant Growth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r - g = \frac{D_t(1+g)}{PV_t} = \frac{D_{t+1}}{PV_t} \tag{20}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$r$: expected or required rate of return?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$g$: constant dividend growth rate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$D_{t+1}$: dividend expected at time $t+1$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$PV_t$: present value of the stock at time $t$  </a:t>
                </a:r>
              </a:p>
            </p:txBody>
          </p:sp>
        </mc:Choice>
      </mc:AlternateContent>
    </p:spTree>
  </p:cSld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name? implied return on a stock given its expected dividend yield and growth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r</m:t>
                      </m:r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sSub>
                            <m:e>
                              <m:r>
                                <m:t>D</m:t>
                              </m:r>
                            </m:e>
                            <m:sub>
                              <m:r>
                                <m:t>t</m:t>
                              </m:r>
                            </m:sub>
                          </m:sSub>
                          <m:d>
                            <m:dPr>
                              <m:begChr m:val="("/>
                              <m:sepChr m:val=""/>
                              <m:endChr m:val=")"/>
                              <m:grow/>
                            </m:dPr>
                            <m:e>
                              <m:r>
                                <m:t>1</m:t>
                              </m:r>
                              <m:r>
                                <m:rPr>
                                  <m:sty m:val="p"/>
                                </m:rPr>
                                <m:t>+</m:t>
                              </m:r>
                              <m:r>
                                <m:t>g</m:t>
                              </m:r>
                            </m:e>
                          </m:d>
                        </m:num>
                        <m:den>
                          <m:r>
                            <m:t>P</m:t>
                          </m:r>
                          <m:sSub>
                            <m:e>
                              <m:r>
                                <m:t>V</m:t>
                              </m:r>
                            </m:e>
                            <m:sub>
                              <m:r>
                                <m:t>t</m:t>
                              </m:r>
                            </m:sub>
                          </m:sSub>
                        </m:den>
                      </m:f>
                      <m:r>
                        <m:rPr>
                          <m:sty m:val="p"/>
                        </m:rPr>
                        <m:t>+</m:t>
                      </m:r>
                      <m:r>
                        <m:t>g</m:t>
                      </m:r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sSub>
                            <m:e>
                              <m:r>
                                <m:t>D</m:t>
                              </m:r>
                            </m:e>
                            <m:sub>
                              <m:r>
                                <m:t>t</m:t>
                              </m:r>
                              <m:r>
                                <m:rPr>
                                  <m:sty m:val="p"/>
                                </m:rPr>
                                <m:t>+</m:t>
                              </m:r>
                              <m: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m:t>P</m:t>
                          </m:r>
                          <m:sSub>
                            <m:e>
                              <m:r>
                                <m:t>V</m:t>
                              </m:r>
                            </m:e>
                            <m:sub>
                              <m:r>
                                <m:t>t</m:t>
                              </m:r>
                            </m:sub>
                          </m:sSub>
                        </m:den>
                      </m:f>
                      <m:r>
                        <m:rPr>
                          <m:sty m:val="p"/>
                        </m:rPr>
                        <m:t>+</m:t>
                      </m:r>
                      <m:r>
                        <m:t>g</m:t>
                      </m:r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r>
                      <m:t>r</m:t>
                    </m:r>
                  </m:oMath>
                </a14:m>
                <a:r>
                  <a:rPr/>
                  <a:t>: expected or required rate of return?</a:t>
                </a:r>
                <a:br/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D</m:t>
                        </m:r>
                      </m:e>
                      <m:sub>
                        <m:r>
                          <m:t>t</m:t>
                        </m:r>
                        <m:r>
                          <m:rPr>
                            <m:sty m:val="p"/>
                          </m:rPr>
                          <m:t>+</m:t>
                        </m:r>
                        <m:r>
                          <m:t>1</m:t>
                        </m:r>
                      </m:sub>
                    </m:sSub>
                  </m:oMath>
                </a14:m>
                <a:r>
                  <a:rPr/>
                  <a:t>: dividend expected at time </a:t>
                </a:r>
                <a14:m>
                  <m:oMath xmlns:m="http://schemas.openxmlformats.org/officeDocument/2006/math">
                    <m:r>
                      <m:t>t</m:t>
                    </m:r>
                    <m:r>
                      <m:rPr>
                        <m:sty m:val="p"/>
                      </m:rPr>
                      <m:t>+</m:t>
                    </m:r>
                    <m:r>
                      <m:t>1</m:t>
                    </m:r>
                  </m:oMath>
                </a14:m>
                <a:br/>
              </a:p>
              <a:p>
                <a:pPr lvl="0"/>
                <a14:m>
                  <m:oMath xmlns:m="http://schemas.openxmlformats.org/officeDocument/2006/math">
                    <m:r>
                      <m:t>P</m:t>
                    </m:r>
                    <m:sSub>
                      <m:e>
                        <m:r>
                          <m:t>V</m:t>
                        </m:r>
                      </m:e>
                      <m:sub>
                        <m:r>
                          <m:t>t</m:t>
                        </m:r>
                      </m:sub>
                    </m:sSub>
                  </m:oMath>
                </a14:m>
                <a:r>
                  <a:rPr/>
                  <a:t>: present value of the stock at time </a:t>
                </a:r>
                <a14:m>
                  <m:oMath xmlns:m="http://schemas.openxmlformats.org/officeDocument/2006/math">
                    <m:r>
                      <m:t>t</m:t>
                    </m:r>
                  </m:oMath>
                </a14:m>
                <a:br/>
              </a:p>
              <a:p>
                <a:pPr lvl="0"/>
                <a14:m>
                  <m:oMath xmlns:m="http://schemas.openxmlformats.org/officeDocument/2006/math">
                    <m:r>
                      <m:t>g</m:t>
                    </m:r>
                  </m:oMath>
                </a14:m>
                <a:r>
                  <a:rPr/>
                  <a:t>: constant dividend growth rate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name? implied return on a stock given its expected dividend yield and growth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r = \frac{D_t(1+g)}{PV_t} + g = \frac{D_{t+1}}{PV_t} + g \tag{21}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$r$: expected or required rate of return?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$D_{t+1}$: dividend expected at time $t+1$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$PV_t$: present value of the stock at time $t$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$g$: constant dividend growth rate  </a:t>
                </a:r>
              </a:p>
            </p:txBody>
          </p:sp>
        </mc:Choice>
      </mc:AlternateContent>
    </p:spTree>
  </p:cSld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Stock’s Implied Dividend Growth Rate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g</m:t>
                      </m:r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r>
                            <m:t>r</m:t>
                          </m:r>
                          <m:r>
                            <m:rPr>
                              <m:sty m:val="p"/>
                            </m:rPr>
                            <m:t>*</m:t>
                          </m:r>
                          <m:r>
                            <m:t>P</m:t>
                          </m:r>
                          <m:sSub>
                            <m:e>
                              <m:r>
                                <m:t>V</m:t>
                              </m:r>
                            </m:e>
                            <m:sub>
                              <m:r>
                                <m:t>t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m:t>−</m:t>
                          </m:r>
                          <m:sSub>
                            <m:e>
                              <m:r>
                                <m:t>D</m:t>
                              </m:r>
                            </m:e>
                            <m:sub>
                              <m:r>
                                <m:t>t</m:t>
                              </m:r>
                            </m:sub>
                          </m:sSub>
                        </m:num>
                        <m:den>
                          <m:r>
                            <m:t>P</m:t>
                          </m:r>
                          <m:sSub>
                            <m:e>
                              <m:r>
                                <m:t>V</m:t>
                              </m:r>
                            </m:e>
                            <m:sub>
                              <m:r>
                                <m:t>t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m:t>+</m:t>
                          </m:r>
                          <m:sSub>
                            <m:e>
                              <m:r>
                                <m:t>D</m:t>
                              </m:r>
                            </m:e>
                            <m:sub>
                              <m:r>
                                <m:t>t</m:t>
                              </m:r>
                            </m:sub>
                          </m:sSub>
                        </m:den>
                      </m:f>
                      <m:r>
                        <m:rPr>
                          <m:sty m:val="p"/>
                        </m:rPr>
                        <m:t>=</m:t>
                      </m:r>
                      <m:r>
                        <m:t>r</m:t>
                      </m:r>
                      <m:r>
                        <m:rPr>
                          <m:sty m:val="p"/>
                        </m:rPr>
                        <m:t>−</m:t>
                      </m:r>
                      <m:f>
                        <m:fPr>
                          <m:type m:val="bar"/>
                        </m:fPr>
                        <m:num>
                          <m:sSub>
                            <m:e>
                              <m:r>
                                <m:t>D</m:t>
                              </m:r>
                            </m:e>
                            <m:sub>
                              <m:r>
                                <m:t>t</m:t>
                              </m:r>
                              <m:r>
                                <m:rPr>
                                  <m:sty m:val="p"/>
                                </m:rPr>
                                <m:t>+</m:t>
                              </m:r>
                              <m: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m:t>P</m:t>
                          </m:r>
                          <m:sSub>
                            <m:e>
                              <m:r>
                                <m:t>V</m:t>
                              </m:r>
                            </m:e>
                            <m:sub>
                              <m:r>
                                <m:t>t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r>
                      <m:t>g</m:t>
                    </m:r>
                  </m:oMath>
                </a14:m>
                <a:r>
                  <a:rPr/>
                  <a:t>: implied constant dividend growth rate</a:t>
                </a:r>
                <a:br/>
              </a:p>
              <a:p>
                <a:pPr lvl="0"/>
                <a14:m>
                  <m:oMath xmlns:m="http://schemas.openxmlformats.org/officeDocument/2006/math">
                    <m:r>
                      <m:t>r</m:t>
                    </m:r>
                  </m:oMath>
                </a14:m>
                <a:r>
                  <a:rPr/>
                  <a:t>: expected or required rate of return?</a:t>
                </a:r>
                <a:br/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D</m:t>
                        </m:r>
                      </m:e>
                      <m:sub>
                        <m:r>
                          <m:t>t</m:t>
                        </m:r>
                        <m:r>
                          <m:rPr>
                            <m:sty m:val="p"/>
                          </m:rPr>
                          <m:t>+</m:t>
                        </m:r>
                        <m:r>
                          <m:t>1</m:t>
                        </m:r>
                      </m:sub>
                    </m:sSub>
                  </m:oMath>
                </a14:m>
                <a:r>
                  <a:rPr/>
                  <a:t>: dividend expected at time </a:t>
                </a:r>
                <a14:m>
                  <m:oMath xmlns:m="http://schemas.openxmlformats.org/officeDocument/2006/math">
                    <m:r>
                      <m:t>t</m:t>
                    </m:r>
                    <m:r>
                      <m:rPr>
                        <m:sty m:val="p"/>
                      </m:rPr>
                      <m:t>+</m:t>
                    </m:r>
                    <m:r>
                      <m:t>1</m:t>
                    </m:r>
                  </m:oMath>
                </a14:m>
                <a:br/>
              </a:p>
              <a:p>
                <a:pPr lvl="0"/>
                <a14:m>
                  <m:oMath xmlns:m="http://schemas.openxmlformats.org/officeDocument/2006/math">
                    <m:r>
                      <m:t>P</m:t>
                    </m:r>
                    <m:sSub>
                      <m:e>
                        <m:r>
                          <m:t>V</m:t>
                        </m:r>
                      </m:e>
                      <m:sub>
                        <m:r>
                          <m:t>t</m:t>
                        </m:r>
                      </m:sub>
                    </m:sSub>
                  </m:oMath>
                </a14:m>
                <a:r>
                  <a:rPr/>
                  <a:t>: present value of the stock at time </a:t>
                </a:r>
                <a14:m>
                  <m:oMath xmlns:m="http://schemas.openxmlformats.org/officeDocument/2006/math">
                    <m:r>
                      <m:t>t</m:t>
                    </m:r>
                  </m:oMath>
                </a14:m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Stock's Implied Dividend Growth Rate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g = \frac{r * PV_t - D_t}{PV_t + D_t} = r - \frac{D_{t+1}}{PV_t} \tag{22}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$g$: implied constant dividend growth rate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$r$: expected or required rate of return?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$D_{t+1}$: dividend expected at time $t+1$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$PV_t$: present value of the stock at time $t$  </a:t>
                </a:r>
              </a:p>
            </p:txBody>
          </p:sp>
        </mc:Choice>
      </mc:AlternateContent>
    </p:spTree>
  </p:cSld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name? Price-to-Earnings Ratio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f>
                        <m:fPr>
                          <m:type m:val="bar"/>
                        </m:fPr>
                        <m:num>
                          <m:r>
                            <m:t>P</m:t>
                          </m:r>
                          <m:sSub>
                            <m:e>
                              <m:r>
                                <m:t>V</m:t>
                              </m:r>
                            </m:e>
                            <m:sub>
                              <m:r>
                                <m:t>t</m:t>
                              </m:r>
                            </m:sub>
                          </m:sSub>
                        </m:num>
                        <m:den>
                          <m:sSub>
                            <m:e>
                              <m:r>
                                <m:t>E</m:t>
                              </m:r>
                            </m:e>
                            <m:sub>
                              <m:r>
                                <m:t>t</m:t>
                              </m:r>
                            </m:sub>
                          </m:sSub>
                        </m:den>
                      </m:f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f>
                            <m:fPr>
                              <m:type m:val="bar"/>
                            </m:fPr>
                            <m:num>
                              <m:sSub>
                                <m:e>
                                  <m:r>
                                    <m:t>D</m:t>
                                  </m:r>
                                </m:e>
                                <m:sub>
                                  <m:r>
                                    <m:t>t</m:t>
                                  </m:r>
                                </m:sub>
                              </m:sSub>
                            </m:num>
                            <m:den>
                              <m:sSub>
                                <m:e>
                                  <m:r>
                                    <m:t>E</m:t>
                                  </m:r>
                                </m:e>
                                <m:sub>
                                  <m:r>
                                    <m:t>t</m:t>
                                  </m:r>
                                </m:sub>
                              </m:sSub>
                            </m:den>
                          </m:f>
                          <m:r>
                            <m:rPr>
                              <m:sty m:val="p"/>
                            </m:rPr>
                            <m:t>×</m:t>
                          </m:r>
                          <m:d>
                            <m:dPr>
                              <m:begChr m:val="("/>
                              <m:sepChr m:val=""/>
                              <m:endChr m:val=")"/>
                              <m:grow/>
                            </m:dPr>
                            <m:e>
                              <m:r>
                                <m:t>1</m:t>
                              </m:r>
                              <m:r>
                                <m:rPr>
                                  <m:sty m:val="p"/>
                                </m:rPr>
                                <m:t>+</m:t>
                              </m:r>
                              <m:r>
                                <m:t>g</m:t>
                              </m:r>
                            </m:e>
                          </m:d>
                        </m:num>
                        <m:den>
                          <m:r>
                            <m:t>r</m:t>
                          </m:r>
                          <m:r>
                            <m:rPr>
                              <m:sty m:val="p"/>
                            </m:rPr>
                            <m:t>−</m:t>
                          </m:r>
                          <m:r>
                            <m:t>g</m:t>
                          </m:r>
                        </m:den>
                      </m:f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r>
                      <m:t>P</m:t>
                    </m:r>
                    <m:sSub>
                      <m:e>
                        <m:r>
                          <m:t>V</m:t>
                        </m:r>
                      </m:e>
                      <m:sub>
                        <m:r>
                          <m:t>t</m:t>
                        </m:r>
                      </m:sub>
                    </m:sSub>
                  </m:oMath>
                </a14:m>
                <a:r>
                  <a:rPr/>
                  <a:t>: price of the stock at time </a:t>
                </a:r>
                <a14:m>
                  <m:oMath xmlns:m="http://schemas.openxmlformats.org/officeDocument/2006/math">
                    <m:r>
                      <m:t>t</m:t>
                    </m:r>
                  </m:oMath>
                </a14:m>
                <a:br/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E</m:t>
                        </m:r>
                      </m:e>
                      <m:sub>
                        <m:r>
                          <m:t>t</m:t>
                        </m:r>
                      </m:sub>
                    </m:sSub>
                  </m:oMath>
                </a14:m>
                <a:r>
                  <a:rPr/>
                  <a:t>: earnings per share at time </a:t>
                </a:r>
                <a14:m>
                  <m:oMath xmlns:m="http://schemas.openxmlformats.org/officeDocument/2006/math">
                    <m:r>
                      <m:t>t</m:t>
                    </m:r>
                  </m:oMath>
                </a14:m>
                <a:br/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D</m:t>
                        </m:r>
                      </m:e>
                      <m:sub>
                        <m:r>
                          <m:t>t</m:t>
                        </m:r>
                      </m:sub>
                    </m:sSub>
                  </m:oMath>
                </a14:m>
                <a:r>
                  <a:rPr/>
                  <a:t>: dividend per share at time </a:t>
                </a:r>
                <a14:m>
                  <m:oMath xmlns:m="http://schemas.openxmlformats.org/officeDocument/2006/math">
                    <m:r>
                      <m:t>t</m:t>
                    </m:r>
                  </m:oMath>
                </a14:m>
                <a:br/>
              </a:p>
              <a:p>
                <a:pPr lvl="0"/>
                <a14:m>
                  <m:oMath xmlns:m="http://schemas.openxmlformats.org/officeDocument/2006/math">
                    <m:r>
                      <m:t>r</m:t>
                    </m:r>
                  </m:oMath>
                </a14:m>
                <a:r>
                  <a:rPr/>
                  <a:t>: expected or required rate of return?</a:t>
                </a:r>
                <a:br/>
              </a:p>
              <a:p>
                <a:pPr lvl="0"/>
                <a14:m>
                  <m:oMath xmlns:m="http://schemas.openxmlformats.org/officeDocument/2006/math">
                    <m:r>
                      <m:t>g</m:t>
                    </m:r>
                  </m:oMath>
                </a14:m>
                <a:r>
                  <a:rPr/>
                  <a:t>: constant dividend growth rate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name? Price-to-Earnings Ratio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\frac{PV_t}{E_t} = \frac{ \frac{D_t}{E_t} \times (1+g) }{r-g} \tag{23}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$PV_t$: price of the stock at time $t$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$E_t$: earnings per share at time $t$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$D_t$: dividend per share at time $t$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$r$: expected or required rate of return?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$g$: constant dividend growth rate  </a:t>
                </a:r>
              </a:p>
            </p:txBody>
          </p:sp>
        </mc:Choice>
      </mc:AlternateContent>
    </p:spTree>
  </p:cSld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Forward Price-to-Earnings Ratio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f>
                        <m:fPr>
                          <m:type m:val="bar"/>
                        </m:fPr>
                        <m:num>
                          <m:r>
                            <m:t>P</m:t>
                          </m:r>
                          <m:sSub>
                            <m:e>
                              <m:r>
                                <m:t>V</m:t>
                              </m:r>
                            </m:e>
                            <m:sub>
                              <m:r>
                                <m:t>t</m:t>
                              </m:r>
                            </m:sub>
                          </m:sSub>
                        </m:num>
                        <m:den>
                          <m:sSub>
                            <m:e>
                              <m:r>
                                <m:t>E</m:t>
                              </m:r>
                            </m:e>
                            <m:sub>
                              <m:r>
                                <m:t>t</m:t>
                              </m:r>
                              <m:r>
                                <m:rPr>
                                  <m:sty m:val="p"/>
                                </m:rPr>
                                <m:t>+</m:t>
                              </m:r>
                              <m:r>
                                <m:t>1</m:t>
                              </m:r>
                            </m:sub>
                          </m:sSub>
                        </m:den>
                      </m:f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f>
                            <m:fPr>
                              <m:type m:val="bar"/>
                            </m:fPr>
                            <m:num>
                              <m:sSub>
                                <m:e>
                                  <m:r>
                                    <m:t>D</m:t>
                                  </m:r>
                                </m:e>
                                <m:sub>
                                  <m:r>
                                    <m:t>t</m:t>
                                  </m:r>
                                  <m:r>
                                    <m:rPr>
                                      <m:sty m:val="p"/>
                                    </m:rPr>
                                    <m:t>+</m:t>
                                  </m:r>
                                  <m:r>
                                    <m:t>1</m:t>
                                  </m:r>
                                </m:sub>
                              </m:sSub>
                            </m:num>
                            <m:den>
                              <m:sSub>
                                <m:e>
                                  <m:r>
                                    <m:t>E</m:t>
                                  </m:r>
                                </m:e>
                                <m:sub>
                                  <m:r>
                                    <m:t>t</m:t>
                                  </m:r>
                                  <m:r>
                                    <m:rPr>
                                      <m:sty m:val="p"/>
                                    </m:rPr>
                                    <m:t>+</m:t>
                                  </m:r>
                                  <m:r>
                                    <m:t>1</m:t>
                                  </m:r>
                                </m:sub>
                              </m:sSub>
                            </m:den>
                          </m:f>
                        </m:num>
                        <m:den>
                          <m:r>
                            <m:t>r</m:t>
                          </m:r>
                          <m:r>
                            <m:rPr>
                              <m:sty m:val="p"/>
                            </m:rPr>
                            <m:t>−</m:t>
                          </m:r>
                          <m:r>
                            <m:t>g</m:t>
                          </m:r>
                        </m:den>
                      </m:f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r>
                      <m:t>P</m:t>
                    </m:r>
                    <m:sSub>
                      <m:e>
                        <m:r>
                          <m:t>V</m:t>
                        </m:r>
                      </m:e>
                      <m:sub>
                        <m:r>
                          <m:t>t</m:t>
                        </m:r>
                      </m:sub>
                    </m:sSub>
                  </m:oMath>
                </a14:m>
                <a:r>
                  <a:rPr/>
                  <a:t>: price of the stock at time </a:t>
                </a:r>
                <a14:m>
                  <m:oMath xmlns:m="http://schemas.openxmlformats.org/officeDocument/2006/math">
                    <m:r>
                      <m:t>t</m:t>
                    </m:r>
                  </m:oMath>
                </a14:m>
                <a:br/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E</m:t>
                        </m:r>
                      </m:e>
                      <m:sub>
                        <m:r>
                          <m:t>t</m:t>
                        </m:r>
                        <m:r>
                          <m:rPr>
                            <m:sty m:val="p"/>
                          </m:rPr>
                          <m:t>+</m:t>
                        </m:r>
                        <m:r>
                          <m:t>1</m:t>
                        </m:r>
                      </m:sub>
                    </m:sSub>
                  </m:oMath>
                </a14:m>
                <a:r>
                  <a:rPr/>
                  <a:t>: expected earnings per share at time </a:t>
                </a:r>
                <a14:m>
                  <m:oMath xmlns:m="http://schemas.openxmlformats.org/officeDocument/2006/math">
                    <m:r>
                      <m:t>t</m:t>
                    </m:r>
                    <m:r>
                      <m:rPr>
                        <m:sty m:val="p"/>
                      </m:rPr>
                      <m:t>+</m:t>
                    </m:r>
                    <m:r>
                      <m:t>1</m:t>
                    </m:r>
                  </m:oMath>
                </a14:m>
                <a:br/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D</m:t>
                        </m:r>
                      </m:e>
                      <m:sub>
                        <m:r>
                          <m:t>t</m:t>
                        </m:r>
                        <m:r>
                          <m:rPr>
                            <m:sty m:val="p"/>
                          </m:rPr>
                          <m:t>+</m:t>
                        </m:r>
                        <m:r>
                          <m:t>1</m:t>
                        </m:r>
                      </m:sub>
                    </m:sSub>
                  </m:oMath>
                </a14:m>
                <a:r>
                  <a:rPr/>
                  <a:t>: expected dividend per share at time </a:t>
                </a:r>
                <a14:m>
                  <m:oMath xmlns:m="http://schemas.openxmlformats.org/officeDocument/2006/math">
                    <m:r>
                      <m:t>t</m:t>
                    </m:r>
                    <m:r>
                      <m:rPr>
                        <m:sty m:val="p"/>
                      </m:rPr>
                      <m:t>+</m:t>
                    </m:r>
                    <m:r>
                      <m:t>1</m:t>
                    </m:r>
                  </m:oMath>
                </a14:m>
                <a:br/>
              </a:p>
              <a:p>
                <a:pPr lvl="0"/>
                <a14:m>
                  <m:oMath xmlns:m="http://schemas.openxmlformats.org/officeDocument/2006/math">
                    <m:r>
                      <m:t>r</m:t>
                    </m:r>
                  </m:oMath>
                </a14:m>
                <a:r>
                  <a:rPr/>
                  <a:t>: required rate of return</a:t>
                </a:r>
                <a:br/>
              </a:p>
              <a:p>
                <a:pPr lvl="0"/>
                <a14:m>
                  <m:oMath xmlns:m="http://schemas.openxmlformats.org/officeDocument/2006/math">
                    <m:r>
                      <m:t>g</m:t>
                    </m:r>
                  </m:oMath>
                </a14:m>
                <a:r>
                  <a:rPr/>
                  <a:t>: constant dividend growth rate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Forward Price-to-Earnings Ratio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\frac{PV_t}{E_{t+1}} = \frac{ \frac{D_{t+1}}{E_{t+1}} }{r - g}\tag{24}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$PV_t$: price of the stock at time $t$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$E_{t+1}$: expected earnings per share at time $t+1$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$D_{t+1}$: expected dividend per share at time $t+1$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$r$: required rate of return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$g$: constant dividend growth rate  </a:t>
                </a:r>
              </a:p>
            </p:txBody>
          </p:sp>
        </mc:Choice>
      </mc:AlternateContent>
    </p:spTree>
  </p:cSld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Cash Flow Additivity and Implied Forward Rate Relationship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F</m:t>
                      </m:r>
                      <m:sSub>
                        <m:e>
                          <m:r>
                            <m:t>V</m:t>
                          </m:r>
                        </m:e>
                        <m:sub>
                          <m:r>
                            <m:t>2</m:t>
                          </m:r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r>
                        <m:t>P</m:t>
                      </m:r>
                      <m:sSub>
                        <m:e>
                          <m:r>
                            <m:t>V</m:t>
                          </m:r>
                        </m:e>
                        <m:sub>
                          <m:r>
                            <m:t>0</m:t>
                          </m:r>
                        </m:sub>
                      </m:sSub>
                      <m:r>
                        <m:rPr>
                          <m:sty m:val="p"/>
                        </m:rPr>
                        <m:t>×</m:t>
                      </m:r>
                      <m:sSup>
                        <m:e>
                          <m:d>
                            <m:dPr>
                              <m:begChr m:val="("/>
                              <m:sepChr m:val=""/>
                              <m:endChr m:val=")"/>
                              <m:grow/>
                            </m:dPr>
                            <m:e>
                              <m:r>
                                <m:t>1</m:t>
                              </m:r>
                              <m:r>
                                <m:rPr>
                                  <m:sty m:val="p"/>
                                </m:rPr>
                                <m:t>+</m:t>
                              </m:r>
                              <m:sSub>
                                <m:e>
                                  <m:r>
                                    <m:t>r</m:t>
                                  </m:r>
                                </m:e>
                                <m:sub>
                                  <m:r>
                                    <m:t>2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m:t>2</m:t>
                          </m:r>
                        </m:sup>
                      </m:sSup>
                      <m:r>
                        <m:rPr>
                          <m:sty m:val="p"/>
                        </m:rPr>
                        <m:t>=</m:t>
                      </m:r>
                      <m:r>
                        <m:t>P</m:t>
                      </m:r>
                      <m:sSub>
                        <m:e>
                          <m:r>
                            <m:t>V</m:t>
                          </m:r>
                        </m:e>
                        <m:sub>
                          <m:r>
                            <m:t>0</m:t>
                          </m:r>
                        </m:sub>
                      </m:sSub>
                      <m:r>
                        <m:rPr>
                          <m:sty m:val="p"/>
                        </m:rPr>
                        <m:t>×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r>
                            <m:t>1</m:t>
                          </m:r>
                          <m:r>
                            <m:rPr>
                              <m:sty m:val="p"/>
                            </m:rPr>
                            <m:t>+</m:t>
                          </m:r>
                          <m:sSub>
                            <m:e>
                              <m:r>
                                <m:t>r</m:t>
                              </m:r>
                            </m:e>
                            <m:sub>
                              <m:r>
                                <m:t>1</m:t>
                              </m:r>
                            </m:sub>
                          </m:sSub>
                        </m:e>
                      </m:d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r>
                            <m:t>1</m:t>
                          </m:r>
                          <m:r>
                            <m:rPr>
                              <m:sty m:val="p"/>
                            </m:rPr>
                            <m:t>+</m:t>
                          </m:r>
                          <m:sSub>
                            <m:e>
                              <m:r>
                                <m:t>F</m:t>
                              </m:r>
                            </m:e>
                            <m:sub>
                              <m:r>
                                <m:t>1</m:t>
                              </m:r>
                              <m:r>
                                <m:rPr>
                                  <m:sty m:val="p"/>
                                </m:rPr>
                                <m:t>,</m:t>
                              </m:r>
                              <m:r>
                                <m:t>1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r>
                      <m:t>F</m:t>
                    </m:r>
                    <m:sSub>
                      <m:e>
                        <m:r>
                          <m:t>V</m:t>
                        </m:r>
                      </m:e>
                      <m:sub>
                        <m:r>
                          <m:t>2</m:t>
                        </m:r>
                      </m:sub>
                    </m:sSub>
                  </m:oMath>
                </a14:m>
                <a:r>
                  <a:rPr/>
                  <a:t>: future value in two years</a:t>
                </a:r>
              </a:p>
              <a:p>
                <a:pPr lvl="0"/>
                <a14:m>
                  <m:oMath xmlns:m="http://schemas.openxmlformats.org/officeDocument/2006/math">
                    <m:r>
                      <m:t>P</m:t>
                    </m:r>
                    <m:sSub>
                      <m:e>
                        <m:r>
                          <m:t>V</m:t>
                        </m:r>
                      </m:e>
                      <m:sub>
                        <m:r>
                          <m:t>0</m:t>
                        </m:r>
                      </m:sub>
                    </m:sSub>
                  </m:oMath>
                </a14:m>
                <a:r>
                  <a:rPr/>
                  <a:t>: present value at time 0</a:t>
                </a:r>
                <a:br/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r</m:t>
                        </m:r>
                      </m:e>
                      <m:sub>
                        <m:r>
                          <m:t>1</m:t>
                        </m:r>
                      </m:sub>
                    </m:sSub>
                  </m:oMath>
                </a14:m>
                <a:r>
                  <a:rPr/>
                  <a:t>: one-year bond rate</a:t>
                </a:r>
                <a:br/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r</m:t>
                        </m:r>
                      </m:e>
                      <m:sub>
                        <m:r>
                          <m:t>2</m:t>
                        </m:r>
                      </m:sub>
                    </m:sSub>
                  </m:oMath>
                </a14:m>
                <a:r>
                  <a:rPr/>
                  <a:t>: two-year bond rate</a:t>
                </a:r>
                <a:br/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F</m:t>
                        </m:r>
                      </m:e>
                      <m:sub>
                        <m:r>
                          <m:t>1</m:t>
                        </m:r>
                        <m:r>
                          <m:rPr>
                            <m:sty m:val="p"/>
                          </m:rPr>
                          <m:t>,</m:t>
                        </m:r>
                        <m:r>
                          <m:t>1</m:t>
                        </m:r>
                      </m:sub>
                    </m:sSub>
                  </m:oMath>
                </a14:m>
                <a:r>
                  <a:rPr/>
                  <a:t>: the one year forward rate starting in one year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Cash Flow Additivity and Implied Forward Rate Relationship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FV_2 = PV_0 \times (1+r_2)^2 = PV_0 \times (1+r_1)(1+F_{1,1}) \tag{25}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$FV_2$: future value in two years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$PV_0$: present value at time 0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$r_1$: one-year bond rate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$r_2$: two-year bond rate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$F_{1,1}$: the one year forward rate starting in one year  </a:t>
                </a:r>
              </a:p>
            </p:txBody>
          </p:sp>
        </mc:Choice>
      </mc:AlternateContent>
    </p:spTree>
  </p:cSld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:r>
                  <a:rPr/>
                  <a:t>To fix</a:t>
                </a:r>
              </a:p>
              <a:p>
                <a:pPr lvl="0"/>
                <a:r>
                  <a:rPr/>
                  <a:t>confused the </a:t>
                </a:r>
                <a14:m>
                  <m:oMath xmlns:m="http://schemas.openxmlformats.org/officeDocument/2006/math">
                    <m:r>
                      <m:t>r</m:t>
                    </m:r>
                  </m:oMath>
                </a14:m>
                <a:r>
                  <a:rPr/>
                  <a:t> definition for a few formulas wihtout realizing so i question the definition or left it empty</a:t>
                </a:r>
              </a:p>
              <a:p>
                <a:pPr lvl="0"/>
                <a:r>
                  <a:rPr/>
                  <a:t>Some formula names need to be confirmed</a:t>
                </a:r>
              </a:p>
            </p:txBody>
          </p:sp>
        </mc:Choice>
      </mc:AlternateContent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Future Value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F</m:t>
                      </m:r>
                      <m:sSub>
                        <m:e>
                          <m:r>
                            <m:t>V</m:t>
                          </m:r>
                        </m:e>
                        <m:sub>
                          <m:r>
                            <m:t>t</m:t>
                          </m:r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r>
                        <m:t>P</m:t>
                      </m:r>
                      <m:r>
                        <m:t>V</m:t>
                      </m:r>
                      <m:sSup>
                        <m:e>
                          <m:d>
                            <m:dPr>
                              <m:begChr m:val="("/>
                              <m:sepChr m:val=""/>
                              <m:endChr m:val=")"/>
                              <m:grow/>
                            </m:dPr>
                            <m:e>
                              <m:r>
                                <m:t>1</m:t>
                              </m:r>
                              <m:r>
                                <m:rPr>
                                  <m:sty m:val="p"/>
                                </m:rPr>
                                <m:t>+</m:t>
                              </m:r>
                              <m:r>
                                <m:t>r</m:t>
                              </m:r>
                            </m:e>
                          </m:d>
                        </m:e>
                        <m:sup>
                          <m:r>
                            <m:t>t</m:t>
                          </m:r>
                        </m:sup>
                      </m:sSup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r>
                      <m:t>F</m:t>
                    </m:r>
                    <m:sSub>
                      <m:e>
                        <m:r>
                          <m:t>V</m:t>
                        </m:r>
                      </m:e>
                      <m:sub>
                        <m:r>
                          <m:t>t</m:t>
                        </m:r>
                      </m:sub>
                    </m:sSub>
                  </m:oMath>
                </a14:m>
                <a:r>
                  <a:rPr/>
                  <a:t>: future value at time </a:t>
                </a:r>
                <a14:m>
                  <m:oMath xmlns:m="http://schemas.openxmlformats.org/officeDocument/2006/math">
                    <m:r>
                      <m:t>t</m:t>
                    </m:r>
                  </m:oMath>
                </a14:m>
                <a:br/>
              </a:p>
              <a:p>
                <a:pPr lvl="0"/>
                <a14:m>
                  <m:oMath xmlns:m="http://schemas.openxmlformats.org/officeDocument/2006/math">
                    <m:r>
                      <m:t>P</m:t>
                    </m:r>
                    <m:r>
                      <m:t>V</m:t>
                    </m:r>
                  </m:oMath>
                </a14:m>
                <a:r>
                  <a:rPr/>
                  <a:t>: present value at time </a:t>
                </a:r>
                <a14:m>
                  <m:oMath xmlns:m="http://schemas.openxmlformats.org/officeDocument/2006/math">
                    <m:r>
                      <m:t>0</m:t>
                    </m:r>
                  </m:oMath>
                </a14:m>
                <a:br/>
              </a:p>
              <a:p>
                <a:pPr lvl="0"/>
                <a14:m>
                  <m:oMath xmlns:m="http://schemas.openxmlformats.org/officeDocument/2006/math">
                    <m:r>
                      <m:t>r</m:t>
                    </m:r>
                  </m:oMath>
                </a14:m>
                <a:r>
                  <a:rPr/>
                  <a:t>: discount rate per period</a:t>
                </a:r>
                <a:br/>
              </a:p>
              <a:p>
                <a:pPr lvl="0"/>
                <a14:m>
                  <m:oMath xmlns:m="http://schemas.openxmlformats.org/officeDocument/2006/math">
                    <m:r>
                      <m:t>t</m:t>
                    </m:r>
                  </m:oMath>
                </a14:m>
                <a:r>
                  <a:rPr/>
                  <a:t>: number of compounding periods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Future Value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FV_t = PV(1+r)^t \tag{1}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$FV_t$: future value at time $t$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$PV$: present value at time $0$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$r$: discount rate per period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$t$: number of compounding periods  </a:t>
                </a:r>
              </a:p>
            </p:txBody>
          </p:sp>
        </mc:Choice>
      </mc:AlternateContent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Future Value with Continuous Compounding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F</m:t>
                      </m:r>
                      <m:sSub>
                        <m:e>
                          <m:r>
                            <m:t>V</m:t>
                          </m:r>
                        </m:e>
                        <m:sub>
                          <m:r>
                            <m:t>t</m:t>
                          </m:r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r>
                        <m:t>P</m:t>
                      </m:r>
                      <m:r>
                        <m:t>V</m:t>
                      </m:r>
                      <m:sSup>
                        <m:e>
                          <m:r>
                            <m:t>e</m:t>
                          </m:r>
                        </m:e>
                        <m:sup>
                          <m:r>
                            <m:t>r</m:t>
                          </m:r>
                          <m:r>
                            <m:t>t</m:t>
                          </m:r>
                        </m:sup>
                      </m:sSup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r>
                      <m:t>F</m:t>
                    </m:r>
                    <m:sSub>
                      <m:e>
                        <m:r>
                          <m:t>V</m:t>
                        </m:r>
                      </m:e>
                      <m:sub>
                        <m:r>
                          <m:t>t</m:t>
                        </m:r>
                      </m:sub>
                    </m:sSub>
                  </m:oMath>
                </a14:m>
                <a:r>
                  <a:rPr/>
                  <a:t>: future value at time </a:t>
                </a:r>
                <a14:m>
                  <m:oMath xmlns:m="http://schemas.openxmlformats.org/officeDocument/2006/math">
                    <m:r>
                      <m:t>t</m:t>
                    </m:r>
                  </m:oMath>
                </a14:m>
                <a:br/>
              </a:p>
              <a:p>
                <a:pPr lvl="0"/>
                <a14:m>
                  <m:oMath xmlns:m="http://schemas.openxmlformats.org/officeDocument/2006/math">
                    <m:r>
                      <m:t>P</m:t>
                    </m:r>
                    <m:r>
                      <m:t>V</m:t>
                    </m:r>
                  </m:oMath>
                </a14:m>
                <a:r>
                  <a:rPr/>
                  <a:t>: present value at time </a:t>
                </a:r>
                <a14:m>
                  <m:oMath xmlns:m="http://schemas.openxmlformats.org/officeDocument/2006/math">
                    <m:r>
                      <m:t>0</m:t>
                    </m:r>
                  </m:oMath>
                </a14:m>
                <a:br/>
              </a:p>
              <a:p>
                <a:pPr lvl="0"/>
                <a14:m>
                  <m:oMath xmlns:m="http://schemas.openxmlformats.org/officeDocument/2006/math">
                    <m:r>
                      <m:t>r</m:t>
                    </m:r>
                  </m:oMath>
                </a14:m>
                <a:r>
                  <a:rPr/>
                  <a:t>: discount rate per period</a:t>
                </a:r>
                <a:br/>
              </a:p>
              <a:p>
                <a:pPr lvl="0"/>
                <a14:m>
                  <m:oMath xmlns:m="http://schemas.openxmlformats.org/officeDocument/2006/math">
                    <m:r>
                      <m:t>t</m:t>
                    </m:r>
                  </m:oMath>
                </a14:m>
                <a:r>
                  <a:rPr/>
                  <a:t>: time in continuous periods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Future Value with Continuous Compounding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FV_t = PVe^{r t} \tag{2}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$FV_t$: future value at time $t$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$PV$: present value at time $0$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$r$: discount rate per period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$t$: time in continuous periods  </a:t>
                </a:r>
              </a:p>
            </p:txBody>
          </p:sp>
        </mc:Choice>
      </mc:AlternateContent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Present Value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F</m:t>
                      </m:r>
                      <m:sSub>
                        <m:e>
                          <m:r>
                            <m:t>V</m:t>
                          </m:r>
                        </m:e>
                        <m:sub>
                          <m:r>
                            <m:t>t</m:t>
                          </m:r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r>
                        <m:t>P</m:t>
                      </m:r>
                      <m:r>
                        <m:t>V</m:t>
                      </m:r>
                      <m:sSup>
                        <m:e>
                          <m:d>
                            <m:dPr>
                              <m:begChr m:val="("/>
                              <m:sepChr m:val=""/>
                              <m:endChr m:val=")"/>
                              <m:grow/>
                            </m:dPr>
                            <m:e>
                              <m:r>
                                <m:t>1</m:t>
                              </m:r>
                              <m:r>
                                <m:rPr>
                                  <m:sty m:val="p"/>
                                </m:rPr>
                                <m:t>+</m:t>
                              </m:r>
                              <m:r>
                                <m:t>r</m:t>
                              </m:r>
                            </m:e>
                          </m:d>
                        </m:e>
                        <m:sup>
                          <m:r>
                            <m:t>t</m:t>
                          </m:r>
                        </m:sup>
                      </m:sSup>
                    </m:oMath>
                  </m:oMathPara>
                </a14:m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P</m:t>
                      </m:r>
                      <m:r>
                        <m:t>V</m:t>
                      </m:r>
                      <m:r>
                        <m:rPr>
                          <m:sty m:val="p"/>
                        </m:rPr>
                        <m:t>=</m:t>
                      </m:r>
                      <m:r>
                        <m:t>F</m:t>
                      </m:r>
                      <m:sSub>
                        <m:e>
                          <m:r>
                            <m:t>V</m:t>
                          </m:r>
                        </m:e>
                        <m:sub>
                          <m:r>
                            <m:t>t</m:t>
                          </m:r>
                        </m:sub>
                      </m:sSub>
                      <m:d>
                        <m:dPr>
                          <m:begChr m:val="["/>
                          <m:sepChr m:val=""/>
                          <m:endChr m:val="]"/>
                          <m:grow/>
                        </m:dPr>
                        <m:e>
                          <m:f>
                            <m:fPr>
                              <m:type m:val="bar"/>
                            </m:fPr>
                            <m:num>
                              <m:r>
                                <m:t>1</m:t>
                              </m:r>
                            </m:num>
                            <m:den>
                              <m:sSup>
                                <m:e>
                                  <m:d>
                                    <m:dPr>
                                      <m:begChr m:val="("/>
                                      <m:sepChr m:val=""/>
                                      <m:endChr m:val=")"/>
                                      <m:grow/>
                                    </m:dPr>
                                    <m:e>
                                      <m:r>
                                        <m:t>1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m:t>+</m:t>
                                      </m:r>
                                      <m:r>
                                        <m:t>r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m:t>t</m:t>
                                  </m:r>
                                </m:sup>
                              </m:sSup>
                            </m:den>
                          </m:f>
                        </m:e>
                      </m:d>
                    </m:oMath>
                  </m:oMathPara>
                </a14:m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P</m:t>
                      </m:r>
                      <m:r>
                        <m:t>V</m:t>
                      </m:r>
                      <m:r>
                        <m:rPr>
                          <m:sty m:val="p"/>
                        </m:rPr>
                        <m:t>=</m:t>
                      </m:r>
                      <m:r>
                        <m:t>F</m:t>
                      </m:r>
                      <m:sSub>
                        <m:e>
                          <m:r>
                            <m:t>V</m:t>
                          </m:r>
                        </m:e>
                        <m:sub>
                          <m:r>
                            <m:t>t</m:t>
                          </m:r>
                        </m:sub>
                      </m:sSub>
                      <m:sSup>
                        <m:e>
                          <m:d>
                            <m:dPr>
                              <m:begChr m:val="("/>
                              <m:sepChr m:val=""/>
                              <m:endChr m:val=")"/>
                              <m:grow/>
                            </m:dPr>
                            <m:e>
                              <m:r>
                                <m:t>1</m:t>
                              </m:r>
                              <m:r>
                                <m:rPr>
                                  <m:sty m:val="p"/>
                                </m:rPr>
                                <m:t>+</m:t>
                              </m:r>
                              <m:r>
                                <m:t>r</m:t>
                              </m:r>
                            </m:e>
                          </m:d>
                        </m:e>
                        <m:sup>
                          <m:r>
                            <m:rPr>
                              <m:sty m:val="p"/>
                            </m:rPr>
                            <m:t>−</m:t>
                          </m:r>
                          <m:r>
                            <m:t>t</m:t>
                          </m:r>
                        </m:sup>
                      </m:sSup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r>
                      <m:t>P</m:t>
                    </m:r>
                    <m:r>
                      <m:t>V</m:t>
                    </m:r>
                  </m:oMath>
                </a14:m>
                <a:r>
                  <a:rPr/>
                  <a:t>: present value at time </a:t>
                </a:r>
                <a14:m>
                  <m:oMath xmlns:m="http://schemas.openxmlformats.org/officeDocument/2006/math">
                    <m:r>
                      <m:t>0</m:t>
                    </m:r>
                  </m:oMath>
                </a14:m>
                <a:br/>
              </a:p>
              <a:p>
                <a:pPr lvl="0"/>
                <a14:m>
                  <m:oMath xmlns:m="http://schemas.openxmlformats.org/officeDocument/2006/math">
                    <m:r>
                      <m:t>F</m:t>
                    </m:r>
                    <m:sSub>
                      <m:e>
                        <m:r>
                          <m:t>V</m:t>
                        </m:r>
                      </m:e>
                      <m:sub>
                        <m:r>
                          <m:t>t</m:t>
                        </m:r>
                      </m:sub>
                    </m:sSub>
                  </m:oMath>
                </a14:m>
                <a:r>
                  <a:rPr/>
                  <a:t>: future value at time </a:t>
                </a:r>
                <a14:m>
                  <m:oMath xmlns:m="http://schemas.openxmlformats.org/officeDocument/2006/math">
                    <m:r>
                      <m:t>t</m:t>
                    </m:r>
                  </m:oMath>
                </a14:m>
                <a:br/>
              </a:p>
              <a:p>
                <a:pPr lvl="0"/>
                <a14:m>
                  <m:oMath xmlns:m="http://schemas.openxmlformats.org/officeDocument/2006/math">
                    <m:r>
                      <m:t>r</m:t>
                    </m:r>
                  </m:oMath>
                </a14:m>
                <a:r>
                  <a:rPr/>
                  <a:t>: discount rate per period</a:t>
                </a:r>
                <a:br/>
              </a:p>
              <a:p>
                <a:pPr lvl="0"/>
                <a14:m>
                  <m:oMath xmlns:m="http://schemas.openxmlformats.org/officeDocument/2006/math">
                    <m:r>
                      <m:t>t</m:t>
                    </m:r>
                  </m:oMath>
                </a14:m>
                <a:r>
                  <a:rPr/>
                  <a:t>: number of compounding periods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Present Value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FV_t = PV(1+r)^t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PV = FV_t \left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[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\frac{1}{(1+r)^t} \right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]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PV = FV_t (1+r)^{-t} \tag{3}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$PV$: present value at time $0$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$FV_t$: future value at time $t$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$r$: discount rate per period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$t$: number of compounding periods  </a:t>
                </a:r>
              </a:p>
            </p:txBody>
          </p:sp>
        </mc:Choice>
      </mc:AlternateContent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Present Value with Continuous Compounding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P</m:t>
                      </m:r>
                      <m:sSub>
                        <m:e>
                          <m:r>
                            <m:t>V</m:t>
                          </m:r>
                        </m:e>
                        <m:sub>
                          <m:r>
                            <m:t>t</m:t>
                          </m:r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r>
                        <m:t>F</m:t>
                      </m:r>
                      <m:r>
                        <m:t>V</m:t>
                      </m:r>
                      <m:sSup>
                        <m:e>
                          <m:r>
                            <m:t>e</m:t>
                          </m:r>
                        </m:e>
                        <m:sup>
                          <m:r>
                            <m:rPr>
                              <m:sty m:val="p"/>
                            </m:rPr>
                            <m:t>−</m:t>
                          </m:r>
                          <m:r>
                            <m:t>r</m:t>
                          </m:r>
                          <m:r>
                            <m:t>t</m:t>
                          </m:r>
                        </m:sup>
                      </m:sSup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r>
                      <m:t>P</m:t>
                    </m:r>
                    <m:sSub>
                      <m:e>
                        <m:r>
                          <m:t>V</m:t>
                        </m:r>
                      </m:e>
                      <m:sub>
                        <m:r>
                          <m:t>t</m:t>
                        </m:r>
                      </m:sub>
                    </m:sSub>
                  </m:oMath>
                </a14:m>
                <a:r>
                  <a:rPr/>
                  <a:t>: present value at time </a:t>
                </a:r>
                <a14:m>
                  <m:oMath xmlns:m="http://schemas.openxmlformats.org/officeDocument/2006/math">
                    <m:r>
                      <m:t>t</m:t>
                    </m:r>
                  </m:oMath>
                </a14:m>
                <a:br/>
              </a:p>
              <a:p>
                <a:pPr lvl="0"/>
                <a14:m>
                  <m:oMath xmlns:m="http://schemas.openxmlformats.org/officeDocument/2006/math">
                    <m:r>
                      <m:t>F</m:t>
                    </m:r>
                    <m:r>
                      <m:t>V</m:t>
                    </m:r>
                  </m:oMath>
                </a14:m>
                <a:r>
                  <a:rPr/>
                  <a:t>: future value</a:t>
                </a:r>
                <a:br/>
              </a:p>
              <a:p>
                <a:pPr lvl="0"/>
                <a14:m>
                  <m:oMath xmlns:m="http://schemas.openxmlformats.org/officeDocument/2006/math">
                    <m:r>
                      <m:t>r</m:t>
                    </m:r>
                  </m:oMath>
                </a14:m>
                <a:r>
                  <a:rPr/>
                  <a:t>:</a:t>
                </a:r>
                <a:br/>
              </a:p>
              <a:p>
                <a:pPr lvl="0"/>
                <a14:m>
                  <m:oMath xmlns:m="http://schemas.openxmlformats.org/officeDocument/2006/math">
                    <m:r>
                      <m:t>t</m:t>
                    </m:r>
                  </m:oMath>
                </a14:m>
                <a:r>
                  <a:rPr/>
                  <a:t>: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Present Value with Continuous Compounding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PV_t = FV e^{-rt} \tag{4}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$PV_t$: present value at time $t$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$FV$: future value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$r$: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$t$:  </a:t>
                </a:r>
              </a:p>
            </p:txBody>
          </p:sp>
        </mc:Choice>
      </mc:AlternateContent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Present Value of a Discount (Zero-Coupon) Bond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P</m:t>
                      </m:r>
                      <m:r>
                        <m:t>V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r>
                            <m:t>D</m:t>
                          </m:r>
                          <m:r>
                            <m:t>i</m:t>
                          </m:r>
                          <m:r>
                            <m:t>s</m:t>
                          </m:r>
                          <m:r>
                            <m:t>c</m:t>
                          </m:r>
                          <m:r>
                            <m:t>o</m:t>
                          </m:r>
                          <m:r>
                            <m:t>u</m:t>
                          </m:r>
                          <m:r>
                            <m:t>n</m:t>
                          </m:r>
                          <m:r>
                            <m:t>t</m:t>
                          </m:r>
                          <m:r>
                            <m:t>B</m:t>
                          </m:r>
                          <m:r>
                            <m:t>o</m:t>
                          </m:r>
                          <m:r>
                            <m:t>n</m:t>
                          </m:r>
                          <m:r>
                            <m:t>d</m:t>
                          </m:r>
                        </m:e>
                      </m:d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r>
                            <m:t>F</m:t>
                          </m:r>
                          <m:sSub>
                            <m:e>
                              <m:r>
                                <m:t>V</m:t>
                              </m:r>
                            </m:e>
                            <m:sub>
                              <m:r>
                                <m:t>t</m:t>
                              </m:r>
                            </m:sub>
                          </m:sSub>
                        </m:num>
                        <m:den>
                          <m:sSup>
                            <m:e>
                              <m:d>
                                <m:dPr>
                                  <m:begChr m:val="("/>
                                  <m:sepChr m:val=""/>
                                  <m:endChr m:val=")"/>
                                  <m:grow/>
                                </m:dPr>
                                <m:e>
                                  <m:r>
                                    <m:t>1</m:t>
                                  </m:r>
                                  <m:r>
                                    <m:rPr>
                                      <m:sty m:val="p"/>
                                    </m:rPr>
                                    <m:t>+</m:t>
                                  </m:r>
                                  <m:r>
                                    <m:t>r</m:t>
                                  </m:r>
                                </m:e>
                              </m:d>
                            </m:e>
                            <m:sup>
                              <m:r>
                                <m:t>t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r>
                      <m:t>P</m:t>
                    </m:r>
                    <m:r>
                      <m:t>V</m:t>
                    </m:r>
                  </m:oMath>
                </a14:m>
                <a:r>
                  <a:rPr/>
                  <a:t>: present value of the bond</a:t>
                </a:r>
                <a:br/>
              </a:p>
              <a:p>
                <a:pPr lvl="0"/>
                <a14:m>
                  <m:oMath xmlns:m="http://schemas.openxmlformats.org/officeDocument/2006/math">
                    <m:r>
                      <m:t>F</m:t>
                    </m:r>
                    <m:sSub>
                      <m:e>
                        <m:r>
                          <m:t>V</m:t>
                        </m:r>
                      </m:e>
                      <m:sub>
                        <m:r>
                          <m:t>t</m:t>
                        </m:r>
                      </m:sub>
                    </m:sSub>
                  </m:oMath>
                </a14:m>
                <a:r>
                  <a:rPr/>
                  <a:t>: principal (face value) paid at maturity</a:t>
                </a:r>
                <a:br/>
              </a:p>
              <a:p>
                <a:pPr lvl="0"/>
                <a14:m>
                  <m:oMath xmlns:m="http://schemas.openxmlformats.org/officeDocument/2006/math">
                    <m:r>
                      <m:t>r</m:t>
                    </m:r>
                  </m:oMath>
                </a14:m>
                <a:r>
                  <a:rPr/>
                  <a:t>: market discount rate per period</a:t>
                </a:r>
                <a:br/>
              </a:p>
              <a:p>
                <a:pPr lvl="0"/>
                <a14:m>
                  <m:oMath xmlns:m="http://schemas.openxmlformats.org/officeDocument/2006/math">
                    <m:r>
                      <m:t>t</m:t>
                    </m:r>
                  </m:oMath>
                </a14:m>
                <a:r>
                  <a:rPr/>
                  <a:t>: number of periods to maturity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Present Value of a Discount (Zero-Coupon) Bond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PV(Discount Bond) = \frac{FV_t}{(1+r)^t} \tag{5}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$PV$: present value of the bond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$FV_t$: principal (face value) paid at maturity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$r$: market discount rate per period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$t$: number of periods to maturity  </a:t>
                </a:r>
              </a:p>
            </p:txBody>
          </p:sp>
        </mc:Choice>
      </mc:AlternateContent>
    </p:spTree>
  </p:cSld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Present Value of a Coupon Bond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rPr>
                          <m:nor/>
                          <m:sty m:val="p"/>
                        </m:rPr>
                        <m:t>PV(Coupon Bond)</m:t>
                      </m:r>
                    </m:oMath>
                  </m:oMathPara>
                </a14:m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r>
                            <m:t>P</m:t>
                          </m:r>
                          <m:r>
                            <m:t>M</m:t>
                          </m:r>
                          <m:sSub>
                            <m:e>
                              <m:r>
                                <m:t>T</m:t>
                              </m:r>
                            </m:e>
                            <m:sub>
                              <m:r>
                                <m:t>1</m:t>
                              </m:r>
                            </m:sub>
                          </m:sSub>
                        </m:num>
                        <m:den>
                          <m:sSup>
                            <m:e>
                              <m:d>
                                <m:dPr>
                                  <m:begChr m:val="("/>
                                  <m:sepChr m:val=""/>
                                  <m:endChr m:val=")"/>
                                  <m:grow/>
                                </m:dPr>
                                <m:e>
                                  <m:r>
                                    <m:t>1</m:t>
                                  </m:r>
                                  <m:r>
                                    <m:rPr>
                                      <m:sty m:val="p"/>
                                    </m:rPr>
                                    <m:t>+</m:t>
                                  </m:r>
                                  <m:r>
                                    <m:t>r</m:t>
                                  </m:r>
                                </m:e>
                              </m:d>
                            </m:e>
                            <m:sup>
                              <m:r>
                                <m:t>1</m:t>
                              </m:r>
                            </m:sup>
                          </m:sSup>
                        </m:den>
                      </m:f>
                      <m:r>
                        <m:rPr>
                          <m:sty m:val="p"/>
                        </m:rPr>
                        <m:t>+</m:t>
                      </m:r>
                      <m:f>
                        <m:fPr>
                          <m:type m:val="bar"/>
                        </m:fPr>
                        <m:num>
                          <m:r>
                            <m:t>P</m:t>
                          </m:r>
                          <m:r>
                            <m:t>M</m:t>
                          </m:r>
                          <m:sSub>
                            <m:e>
                              <m:r>
                                <m:t>T</m:t>
                              </m:r>
                            </m:e>
                            <m:sub>
                              <m:r>
                                <m:t>2</m:t>
                              </m:r>
                            </m:sub>
                          </m:sSub>
                        </m:num>
                        <m:den>
                          <m:sSup>
                            <m:e>
                              <m:d>
                                <m:dPr>
                                  <m:begChr m:val="("/>
                                  <m:sepChr m:val=""/>
                                  <m:endChr m:val=")"/>
                                  <m:grow/>
                                </m:dPr>
                                <m:e>
                                  <m:r>
                                    <m:t>1</m:t>
                                  </m:r>
                                  <m:r>
                                    <m:rPr>
                                      <m:sty m:val="p"/>
                                    </m:rPr>
                                    <m:t>+</m:t>
                                  </m:r>
                                  <m:r>
                                    <m:t>r</m:t>
                                  </m:r>
                                </m:e>
                              </m:d>
                            </m:e>
                            <m:sup>
                              <m:r>
                                <m:t>2</m:t>
                              </m:r>
                            </m:sup>
                          </m:sSup>
                        </m:den>
                      </m:f>
                      <m:r>
                        <m:rPr>
                          <m:sty m:val="p"/>
                        </m:rPr>
                        <m:t>+</m:t>
                      </m:r>
                      <m:r>
                        <m:rPr>
                          <m:sty m:val="p"/>
                        </m:rPr>
                        <m:t>…</m:t>
                      </m:r>
                      <m:r>
                        <m:rPr>
                          <m:sty m:val="p"/>
                        </m:rPr>
                        <m:t>+</m:t>
                      </m:r>
                      <m:f>
                        <m:fPr>
                          <m:type m:val="bar"/>
                        </m:fPr>
                        <m:num>
                          <m:r>
                            <m:t>P</m:t>
                          </m:r>
                          <m:r>
                            <m:t>M</m:t>
                          </m:r>
                          <m:sSub>
                            <m:e>
                              <m:r>
                                <m:t>T</m:t>
                              </m:r>
                            </m:e>
                            <m:sub>
                              <m:r>
                                <m:t>N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m:t>+</m:t>
                          </m:r>
                          <m:r>
                            <m:t>F</m:t>
                          </m:r>
                          <m:sSub>
                            <m:e>
                              <m:r>
                                <m:t>V</m:t>
                              </m:r>
                            </m:e>
                            <m:sub>
                              <m:r>
                                <m:t>N</m:t>
                              </m:r>
                            </m:sub>
                          </m:sSub>
                        </m:num>
                        <m:den>
                          <m:sSup>
                            <m:e>
                              <m:d>
                                <m:dPr>
                                  <m:begChr m:val="("/>
                                  <m:sepChr m:val=""/>
                                  <m:endChr m:val=")"/>
                                  <m:grow/>
                                </m:dPr>
                                <m:e>
                                  <m:r>
                                    <m:t>1</m:t>
                                  </m:r>
                                  <m:r>
                                    <m:rPr>
                                      <m:sty m:val="p"/>
                                    </m:rPr>
                                    <m:t>+</m:t>
                                  </m:r>
                                  <m:r>
                                    <m:t>r</m:t>
                                  </m:r>
                                </m:e>
                              </m:d>
                            </m:e>
                            <m:sup>
                              <m:r>
                                <m:t>N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r>
                      <m:t>P</m:t>
                    </m:r>
                    <m:r>
                      <m:t>V</m:t>
                    </m:r>
                  </m:oMath>
                </a14:m>
                <a:r>
                  <a:rPr/>
                  <a:t>: present value of the bond</a:t>
                </a:r>
                <a:br/>
              </a:p>
              <a:p>
                <a:pPr lvl="0"/>
                <a14:m>
                  <m:oMath xmlns:m="http://schemas.openxmlformats.org/officeDocument/2006/math">
                    <m:r>
                      <m:t>P</m:t>
                    </m:r>
                    <m:r>
                      <m:t>M</m:t>
                    </m:r>
                    <m:sSub>
                      <m:e>
                        <m:r>
                          <m:t>T</m:t>
                        </m:r>
                      </m:e>
                      <m:sub>
                        <m:r>
                          <m:t>N</m:t>
                        </m:r>
                      </m:sub>
                    </m:sSub>
                  </m:oMath>
                </a14:m>
                <a:r>
                  <a:rPr/>
                  <a:t>:</a:t>
                </a:r>
              </a:p>
              <a:p>
                <a:pPr lvl="0"/>
                <a14:m>
                  <m:oMath xmlns:m="http://schemas.openxmlformats.org/officeDocument/2006/math">
                    <m:r>
                      <m:t>F</m:t>
                    </m:r>
                    <m:sSub>
                      <m:e>
                        <m:r>
                          <m:t>V</m:t>
                        </m:r>
                      </m:e>
                      <m:sub>
                        <m:r>
                          <m:t>N</m:t>
                        </m:r>
                      </m:sub>
                    </m:sSub>
                  </m:oMath>
                </a14:m>
                <a:r>
                  <a:rPr/>
                  <a:t>: principal repaid at maturity</a:t>
                </a:r>
                <a:br/>
              </a:p>
              <a:p>
                <a:pPr lvl="0"/>
                <a14:m>
                  <m:oMath xmlns:m="http://schemas.openxmlformats.org/officeDocument/2006/math">
                    <m:r>
                      <m:t>r</m:t>
                    </m:r>
                  </m:oMath>
                </a14:m>
                <a:r>
                  <a:rPr/>
                  <a:t>: market discount rate per period</a:t>
                </a:r>
                <a:br/>
              </a:p>
              <a:p>
                <a:pPr lvl="0"/>
                <a14:m>
                  <m:oMath xmlns:m="http://schemas.openxmlformats.org/officeDocument/2006/math">
                    <m:r>
                      <m:t>N</m:t>
                    </m:r>
                  </m:oMath>
                </a14:m>
                <a:r>
                  <a:rPr/>
                  <a:t>: number of periods to maturity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Present Value of a Coupon Bond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\text{PV(Coupon Bond)}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= \frac{PMT_1}{(1+r)^1} + \frac{PMT_2}{(1+r)^2} + \dots + \frac{PMT_N + FV_N}{(1+r)^N} \tag{6}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$PV$: present value of the bond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$PMT_N$: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$FV_N$: principal repaid at maturity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$r$: market discount rate per period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$N$: number of periods to maturity  </a:t>
                </a:r>
              </a:p>
            </p:txBody>
          </p:sp>
        </mc:Choice>
      </mc:AlternateContent>
    </p:spTree>
  </p:cSld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Present Value of a Perpetual Bond (Perpetuity)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P</m:t>
                      </m:r>
                      <m:sSub>
                        <m:e>
                          <m:r>
                            <m:t>V</m:t>
                          </m:r>
                        </m:e>
                        <m:sub>
                          <m:r>
                            <m:rPr>
                              <m:nor/>
                              <m:sty m:val="p"/>
                            </m:rPr>
                            <m:t>Perpetual Bond</m:t>
                          </m:r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r>
                            <m:t>P</m:t>
                          </m:r>
                          <m:r>
                            <m:t>M</m:t>
                          </m:r>
                          <m:r>
                            <m:t>T</m:t>
                          </m:r>
                        </m:num>
                        <m:den>
                          <m:r>
                            <m:t>r</m:t>
                          </m:r>
                        </m:den>
                      </m:f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r>
                      <m:t>P</m:t>
                    </m:r>
                    <m:r>
                      <m:t>V</m:t>
                    </m:r>
                  </m:oMath>
                </a14:m>
                <a:r>
                  <a:rPr/>
                  <a:t>: present value of the perpetuity</a:t>
                </a:r>
                <a:br/>
              </a:p>
              <a:p>
                <a:pPr lvl="0"/>
                <a14:m>
                  <m:oMath xmlns:m="http://schemas.openxmlformats.org/officeDocument/2006/math">
                    <m:r>
                      <m:t>P</m:t>
                    </m:r>
                    <m:r>
                      <m:t>M</m:t>
                    </m:r>
                    <m:r>
                      <m:t>T</m:t>
                    </m:r>
                  </m:oMath>
                </a14:m>
                <a:r>
                  <a:rPr/>
                  <a:t>: fixed periodic payment</a:t>
                </a:r>
                <a:br/>
              </a:p>
              <a:p>
                <a:pPr lvl="0"/>
                <a14:m>
                  <m:oMath xmlns:m="http://schemas.openxmlformats.org/officeDocument/2006/math">
                    <m:r>
                      <m:t>r</m:t>
                    </m:r>
                  </m:oMath>
                </a14:m>
                <a:r>
                  <a:rPr/>
                  <a:t>: discount rate per period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Present Value of a Perpetual Bond (Perpetuity)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PV_{\text{Perpetual Bond}} = \frac{PMT}{r} \tag{7}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$PV$: present value of the perpetuity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$PMT$: fixed periodic payment 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$r$: discount rate per period  </a:t>
                </a:r>
              </a:p>
            </p:txBody>
          </p:sp>
        </mc:Choice>
      </mc:AlternateContent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 Value of Money</dc:title>
  <dc:creator/>
  <cp:keywords/>
  <dcterms:created xsi:type="dcterms:W3CDTF">2026-01-22T04:52:49Z</dcterms:created>
  <dcterms:modified xsi:type="dcterms:W3CDTF">2026-01-22T04:52:49Z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ubtitle">
    <vt:lpwstr>Quantitative Methods</vt:lpwstr>
  </property>
  <property fmtid="{D5CDD505-2E9C-101B-9397-08002B2CF9AE}" pid="3" name="biblio-config">
    <vt:lpwstr>True</vt:lpwstr>
  </property>
  <property fmtid="{D5CDD505-2E9C-101B-9397-08002B2CF9AE}" pid="4" name="header-includes">
    <vt:lpwstr/>
  </property>
  <property fmtid="{D5CDD505-2E9C-101B-9397-08002B2CF9AE}" pid="5" name="include-after">
    <vt:lpwstr/>
  </property>
  <property fmtid="{D5CDD505-2E9C-101B-9397-08002B2CF9AE}" pid="6" name="include-before">
    <vt:lpwstr/>
  </property>
  <property fmtid="{D5CDD505-2E9C-101B-9397-08002B2CF9AE}" pid="7" name="labels">
    <vt:lpwstr/>
  </property>
  <property fmtid="{D5CDD505-2E9C-101B-9397-08002B2CF9AE}" pid="8" name="toc-title">
    <vt:lpwstr>Table of contents</vt:lpwstr>
  </property>
</Properties>
</file>