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1" Type="http://schemas.openxmlformats.org/officeDocument/2006/relationships/viewProps" Target="viewProps.xml" /><Relationship Id="rId20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3" Type="http://schemas.openxmlformats.org/officeDocument/2006/relationships/tableStyles" Target="tableStyles.xml" /><Relationship Id="rId22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Rates and Returns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Quantitative Methods</a:t>
            </a:r>
            <a:br/>
            <a:br/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Present Value with Non-Annual Compounding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P</m:t>
                      </m:r>
                      <m:r>
                        <m:t>V</m:t>
                      </m:r>
                      <m:r>
                        <m:rPr>
                          <m:sty m:val="p"/>
                        </m:rPr>
                        <m:t>=</m:t>
                      </m:r>
                      <m:r>
                        <m:t>F</m:t>
                      </m:r>
                      <m:sSub>
                        <m:e>
                          <m:r>
                            <m:t>V</m:t>
                          </m:r>
                        </m:e>
                        <m:sub>
                          <m:r>
                            <m:t>N</m:t>
                          </m:r>
                        </m:sub>
                      </m:sSub>
                      <m:sSup>
                        <m:e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f>
                                <m:fPr>
                                  <m:type m:val="bar"/>
                                </m:fPr>
                                <m:num>
                                  <m:sSub>
                                    <m:e>
                                      <m:r>
                                        <m:t>R</m:t>
                                      </m:r>
                                    </m:e>
                                    <m:sub>
                                      <m:r>
                                        <m:t>s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m:t>m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m</m:t>
                          </m:r>
                          <m:r>
                            <m:t>N</m:t>
                          </m:r>
                        </m:sup>
                      </m:sSup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r>
                      <m:t>V</m:t>
                    </m:r>
                  </m:oMath>
                </a14:m>
                <a:r>
                  <a:rPr/>
                  <a:t>: present value</a:t>
                </a:r>
              </a:p>
              <a:p>
                <a:pPr lvl="0"/>
                <a14:m>
                  <m:oMath xmlns:m="http://schemas.openxmlformats.org/officeDocument/2006/math">
                    <m:r>
                      <m:t>F</m:t>
                    </m:r>
                    <m:sSub>
                      <m:e>
                        <m:r>
                          <m:t>V</m:t>
                        </m:r>
                      </m:e>
                      <m:sub>
                        <m:r>
                          <m:t>N</m:t>
                        </m:r>
                      </m:sub>
                    </m:sSub>
                  </m:oMath>
                </a14:m>
                <a:r>
                  <a:rPr/>
                  <a:t>: future value at time </a:t>
                </a:r>
                <a14:m>
                  <m:oMath xmlns:m="http://schemas.openxmlformats.org/officeDocument/2006/math">
                    <m:r>
                      <m:t>N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s</m:t>
                        </m:r>
                      </m:sub>
                    </m:sSub>
                  </m:oMath>
                </a14:m>
                <a:r>
                  <a:rPr/>
                  <a:t>: quoted annual interest rate</a:t>
                </a:r>
              </a:p>
              <a:p>
                <a:pPr lvl="0"/>
                <a14:m>
                  <m:oMath xmlns:m="http://schemas.openxmlformats.org/officeDocument/2006/math">
                    <m:r>
                      <m:t>m</m:t>
                    </m:r>
                  </m:oMath>
                </a14:m>
                <a:r>
                  <a:rPr/>
                  <a:t>: number of compounding periods per year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years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Present Value with Non-Annual Compounding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PV = FV_N \left(1 + \frac{R_s}{m}\right)^{-mN} \tag{7}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$PV$: present value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$FV_N$: future value at time $N$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$R_s$: quoted annual interest rate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$m$: number of compounding periods per year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years</a:t>
                </a:r>
              </a:p>
            </p:txBody>
          </p:sp>
        </mc:Choice>
      </mc:AlternateContent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Annualized Return from Period Return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R</m:t>
                          </m:r>
                        </m:e>
                        <m:sub>
                          <m:r>
                            <m:t>a</m:t>
                          </m:r>
                          <m:r>
                            <m:t>n</m:t>
                          </m:r>
                          <m:r>
                            <m:t>n</m:t>
                          </m:r>
                          <m:r>
                            <m:t>u</m:t>
                          </m:r>
                          <m:r>
                            <m:t>a</m:t>
                          </m:r>
                          <m:r>
                            <m:t>l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p>
                        <m:e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p</m:t>
                                  </m:r>
                                  <m:r>
                                    <m:t>e</m:t>
                                  </m:r>
                                  <m:r>
                                    <m:t>r</m:t>
                                  </m:r>
                                  <m:r>
                                    <m:t>i</m:t>
                                  </m:r>
                                  <m:r>
                                    <m:t>o</m:t>
                                  </m:r>
                                  <m:r>
                                    <m:t>d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m:t>c</m:t>
                          </m:r>
                        </m:sup>
                      </m:sSup>
                      <m:r>
                        <m:rPr>
                          <m:sty m:val="p"/>
                        </m:rPr>
                        <m:t>−</m:t>
                      </m:r>
                      <m:r>
                        <m:t>1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a</m:t>
                        </m:r>
                        <m:r>
                          <m:t>n</m:t>
                        </m:r>
                        <m:r>
                          <m:t>n</m:t>
                        </m:r>
                        <m:r>
                          <m:t>u</m:t>
                        </m:r>
                        <m:r>
                          <m:t>a</m:t>
                        </m:r>
                        <m:r>
                          <m:t>l</m:t>
                        </m:r>
                      </m:sub>
                    </m:sSub>
                  </m:oMath>
                </a14:m>
                <a:r>
                  <a:rPr/>
                  <a:t>: annualized return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p</m:t>
                        </m:r>
                        <m:r>
                          <m:t>e</m:t>
                        </m:r>
                        <m:r>
                          <m:t>r</m:t>
                        </m:r>
                        <m:r>
                          <m:t>i</m:t>
                        </m:r>
                        <m:r>
                          <m:t>o</m:t>
                        </m:r>
                        <m:r>
                          <m:t>d</m:t>
                        </m:r>
                      </m:sub>
                    </m:sSub>
                  </m:oMath>
                </a14:m>
                <a:r>
                  <a:rPr/>
                  <a:t>: return for the period</a:t>
                </a:r>
              </a:p>
              <a:p>
                <a:pPr lvl="0"/>
                <a14:m>
                  <m:oMath xmlns:m="http://schemas.openxmlformats.org/officeDocument/2006/math">
                    <m:r>
                      <m:t>c</m:t>
                    </m:r>
                  </m:oMath>
                </a14:m>
                <a:r>
                  <a:rPr/>
                  <a:t>: number of periods in a year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Annualized Return from Period Return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R_{annual} = (1 + R_{period})^{c} - 1 \tag{8}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$R_{annual}$: annualized return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$R_{period}$: return for the period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$c$: number of periods in a year</a:t>
                </a:r>
              </a:p>
            </p:txBody>
          </p:sp>
        </mc:Choice>
      </mc:AlternateContent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Converting Returns to Weekly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R</m:t>
                          </m:r>
                        </m:e>
                        <m:sub>
                          <m:r>
                            <m:t>w</m:t>
                          </m:r>
                          <m:r>
                            <m:t>e</m:t>
                          </m:r>
                          <m:r>
                            <m:t>e</m:t>
                          </m:r>
                          <m:r>
                            <m:t>k</m:t>
                          </m:r>
                          <m:r>
                            <m:t>l</m:t>
                          </m:r>
                          <m:r>
                            <m:t>y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p>
                        <m:e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d</m:t>
                                  </m:r>
                                  <m:r>
                                    <m:t>a</m:t>
                                  </m:r>
                                  <m:r>
                                    <m:t>i</m:t>
                                  </m:r>
                                  <m:r>
                                    <m:t>l</m:t>
                                  </m:r>
                                  <m:r>
                                    <m:t>y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m:t>5</m:t>
                          </m:r>
                        </m:sup>
                      </m:sSup>
                      <m:r>
                        <m:rPr>
                          <m:sty m:val="p"/>
                        </m:rPr>
                        <m:t>−</m:t>
                      </m:r>
                      <m:r>
                        <m:t>1</m:t>
                      </m:r>
                      <m:r>
                        <m:rPr>
                          <m:sty m:val="p"/>
                        </m:rPr>
                        <m:t>;</m:t>
                      </m:r>
                      <m:r>
                        <m:t> </m:t>
                      </m:r>
                      <m:sSub>
                        <m:e>
                          <m:r>
                            <m:t>R</m:t>
                          </m:r>
                        </m:e>
                        <m:sub>
                          <m:r>
                            <m:t>w</m:t>
                          </m:r>
                          <m:r>
                            <m:t>e</m:t>
                          </m:r>
                          <m:r>
                            <m:t>e</m:t>
                          </m:r>
                          <m:r>
                            <m:t>k</m:t>
                          </m:r>
                          <m:r>
                            <m:t>l</m:t>
                          </m:r>
                          <m:r>
                            <m:t>y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p>
                        <m:e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a</m:t>
                                  </m:r>
                                  <m:r>
                                    <m:t>n</m:t>
                                  </m:r>
                                  <m:r>
                                    <m:t>n</m:t>
                                  </m:r>
                                  <m:r>
                                    <m:t>u</m:t>
                                  </m:r>
                                  <m:r>
                                    <m:t>a</m:t>
                                  </m:r>
                                  <m:r>
                                    <m:t>l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m:t>1</m:t>
                          </m:r>
                          <m:r>
                            <m:rPr>
                              <m:sty m:val="p"/>
                            </m:rPr>
                            <m:t>/</m:t>
                          </m:r>
                          <m:r>
                            <m:t>52</m:t>
                          </m:r>
                        </m:sup>
                      </m:sSup>
                      <m:r>
                        <m:rPr>
                          <m:sty m:val="p"/>
                        </m:rPr>
                        <m:t>−</m:t>
                      </m:r>
                      <m:r>
                        <m:t>1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w</m:t>
                        </m:r>
                        <m:r>
                          <m:t>e</m:t>
                        </m:r>
                        <m:r>
                          <m:t>e</m:t>
                        </m:r>
                        <m:r>
                          <m:t>k</m:t>
                        </m:r>
                        <m:r>
                          <m:t>l</m:t>
                        </m:r>
                        <m:r>
                          <m:t>y</m:t>
                        </m:r>
                      </m:sub>
                    </m:sSub>
                  </m:oMath>
                </a14:m>
                <a:r>
                  <a:rPr/>
                  <a:t>: weekly return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d</m:t>
                        </m:r>
                        <m:r>
                          <m:t>a</m:t>
                        </m:r>
                        <m:r>
                          <m:t>i</m:t>
                        </m:r>
                        <m:r>
                          <m:t>l</m:t>
                        </m:r>
                        <m:r>
                          <m:t>y</m:t>
                        </m:r>
                      </m:sub>
                    </m:sSub>
                  </m:oMath>
                </a14:m>
                <a:r>
                  <a:rPr/>
                  <a:t>: daily return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a</m:t>
                        </m:r>
                        <m:r>
                          <m:t>n</m:t>
                        </m:r>
                        <m:r>
                          <m:t>n</m:t>
                        </m:r>
                        <m:r>
                          <m:t>u</m:t>
                        </m:r>
                        <m:r>
                          <m:t>a</m:t>
                        </m:r>
                        <m:r>
                          <m:t>l</m:t>
                        </m:r>
                      </m:sub>
                    </m:sSub>
                  </m:oMath>
                </a14:m>
                <a:r>
                  <a:rPr/>
                  <a:t>: annual return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Converting Returns to Weekly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R_{weekly} = (1 + R_{daily})^{5} - 1; \quad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R_{weekly} = (1 + R_{annual})^{1/52} - 1 \tag{9}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$R_{weekly}$: weekly return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$R_{daily}$: daily return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$R_{annual}$: annual return</a:t>
                </a:r>
              </a:p>
            </p:txBody>
          </p:sp>
        </mc:Choice>
      </mc:AlternateContent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Continuously Compounded Return (associated with a holding period)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r</m:t>
                          </m:r>
                        </m:e>
                        <m:sub>
                          <m:r>
                            <m:t>t</m:t>
                          </m:r>
                          <m:r>
                            <m:rPr>
                              <m:sty m:val="p"/>
                            </m:rPr>
                            <m:t>,</m:t>
                          </m:r>
                          <m:r>
                            <m:t>t</m:t>
                          </m:r>
                          <m:r>
                            <m:rPr>
                              <m:sty m:val="p"/>
                            </m:rPr>
                            <m:t>+</m:t>
                          </m:r>
                          <m: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r>
                        <m:rPr>
                          <m:sty m:val="p"/>
                        </m:rPr>
                        <m:t>ln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P</m:t>
                              </m:r>
                            </m:e>
                            <m:sub>
                              <m:r>
                                <m:t>t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r>
                                <m:t>1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/</m:t>
                          </m:r>
                          <m:sSub>
                            <m:e>
                              <m:r>
                                <m:t>P</m:t>
                              </m:r>
                            </m:e>
                            <m:sub>
                              <m:r>
                                <m:t>t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r>
                        <m:rPr>
                          <m:sty m:val="p"/>
                        </m:rPr>
                        <m:t>ln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1</m:t>
                          </m:r>
                          <m:r>
                            <m:rPr>
                              <m:sty m:val="p"/>
                            </m:rPr>
                            <m:t>+</m:t>
                          </m:r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t</m:t>
                              </m:r>
                              <m:r>
                                <m:rPr>
                                  <m:sty m:val="p"/>
                                </m:rPr>
                                <m:t>,</m:t>
                              </m:r>
                              <m:r>
                                <m:t>t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:r>
                  <a:rPr/>
                  <a:t>here we are using </a:t>
                </a:r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 to refer specifically to continuously compounded returns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t</m:t>
                        </m:r>
                        <m:r>
                          <m:rPr>
                            <m:sty m:val="p"/>
                          </m:rPr>
                          <m:t>,</m:t>
                        </m:r>
                        <m:r>
                          <m:t>t</m:t>
                        </m:r>
                        <m:r>
                          <m:rPr>
                            <m:sty m:val="p"/>
                          </m:rPr>
                          <m:t>+</m:t>
                        </m:r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 continuously compounded return from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r>
                  <a:rPr/>
                  <a:t> to </a:t>
                </a:r>
                <a14:m>
                  <m:oMath xmlns:m="http://schemas.openxmlformats.org/officeDocument/2006/math">
                    <m:r>
                      <m:t>t</m:t>
                    </m:r>
                    <m:r>
                      <m:rPr>
                        <m:sty m:val="p"/>
                      </m:rPr>
                      <m:t>+</m:t>
                    </m:r>
                    <m:r>
                      <m:t>1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P</m:t>
                        </m:r>
                      </m:e>
                      <m:sub>
                        <m:r>
                          <m:t>t</m:t>
                        </m:r>
                        <m:r>
                          <m:rPr>
                            <m:sty m:val="p"/>
                          </m:rPr>
                          <m:t>+</m:t>
                        </m:r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 price at time </a:t>
                </a:r>
                <a14:m>
                  <m:oMath xmlns:m="http://schemas.openxmlformats.org/officeDocument/2006/math">
                    <m:r>
                      <m:t>t</m:t>
                    </m:r>
                    <m:r>
                      <m:rPr>
                        <m:sty m:val="p"/>
                      </m:rPr>
                      <m:t>+</m:t>
                    </m:r>
                    <m:r>
                      <m:t>1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P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price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t</m:t>
                        </m:r>
                        <m:r>
                          <m:rPr>
                            <m:sty m:val="p"/>
                          </m:rPr>
                          <m:t>,</m:t>
                        </m:r>
                        <m:r>
                          <m:t>t</m:t>
                        </m:r>
                        <m:r>
                          <m:rPr>
                            <m:sty m:val="p"/>
                          </m:rPr>
                          <m:t>+</m:t>
                        </m:r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Continuously Compounded Return (associated with a holding period)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r_{t,t+1} = \ln(P_{t+1}/P_t) = \ln(1 + R_{t,t+1}) \tag{10}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here we are using $r$ to refer specifically to continuously compounded returns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$r_{t,t+1}$: continuously compounded return from $t$ to $t+1$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$P_{t+1}$: price at time $t+1$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$P_t$: price at time $t$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$R_{t,t+1}$:</a:t>
                </a:r>
              </a:p>
            </p:txBody>
          </p:sp>
        </mc:Choice>
      </mc:AlternateContent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Continuously Compounded Return (Multi-Period)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r</m:t>
                          </m:r>
                        </m:e>
                        <m:sub>
                          <m:r>
                            <m:t>0</m:t>
                          </m:r>
                          <m:r>
                            <m:rPr>
                              <m:sty m:val="p"/>
                            </m:rPr>
                            <m:t>,</m:t>
                          </m:r>
                          <m:r>
                            <m:t>T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r>
                        <m:rPr>
                          <m:sty m:val="p"/>
                        </m:rPr>
                        <m:t>ln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P</m:t>
                              </m:r>
                            </m:e>
                            <m:sub>
                              <m:r>
                                <m:t>T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/</m:t>
                          </m:r>
                          <m:sSub>
                            <m:e>
                              <m:r>
                                <m:t>P</m:t>
                              </m:r>
                            </m:e>
                            <m:sub>
                              <m: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0</m:t>
                        </m:r>
                        <m:r>
                          <m:rPr>
                            <m:sty m:val="p"/>
                          </m:rPr>
                          <m:t>,</m:t>
                        </m:r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continuously compounded return from time </a:t>
                </a:r>
                <a14:m>
                  <m:oMath xmlns:m="http://schemas.openxmlformats.org/officeDocument/2006/math">
                    <m:r>
                      <m:t>0</m:t>
                    </m:r>
                  </m:oMath>
                </a14:m>
                <a:r>
                  <a:rPr/>
                  <a:t> to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P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price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P</m:t>
                        </m:r>
                      </m:e>
                      <m:sub>
                        <m:r>
                          <m:t>0</m:t>
                        </m:r>
                      </m:sub>
                    </m:sSub>
                  </m:oMath>
                </a14:m>
                <a:r>
                  <a:rPr/>
                  <a:t>: price at time </a:t>
                </a:r>
                <a14:m>
                  <m:oMath xmlns:m="http://schemas.openxmlformats.org/officeDocument/2006/math">
                    <m:r>
                      <m:t>0</m:t>
                    </m:r>
                  </m:oMath>
                </a14:m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Continuously Compounded Return (Multi-Period)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r_{0,T} = \ln(P_T/P_0) \tag{11}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$r_{0,T}$: continuously compounded return from time $0$ to $T$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$P_T$: price at time $T$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$P_0$: price at time $0$</a:t>
                </a:r>
              </a:p>
            </p:txBody>
          </p:sp>
        </mc:Choice>
      </mc:AlternateContent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Price Relatives Product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P</m:t>
                          </m:r>
                        </m:e>
                        <m:sub>
                          <m:r>
                            <m:t>T</m:t>
                          </m:r>
                        </m:sub>
                      </m:sSub>
                      <m:r>
                        <m:rPr>
                          <m:sty m:val="p"/>
                        </m:rPr>
                        <m:t>/</m:t>
                      </m:r>
                      <m:sSub>
                        <m:e>
                          <m:r>
                            <m:t>P</m:t>
                          </m:r>
                        </m:e>
                        <m:sub>
                          <m:r>
                            <m:t>0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P</m:t>
                              </m:r>
                            </m:e>
                            <m:sub>
                              <m:r>
                                <m:t>T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/</m:t>
                          </m:r>
                          <m:sSub>
                            <m:e>
                              <m:r>
                                <m:t>P</m:t>
                              </m:r>
                            </m:e>
                            <m:sub>
                              <m:r>
                                <m:t>T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1</m:t>
                              </m:r>
                            </m:sub>
                          </m:sSub>
                        </m:e>
                      </m:d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P</m:t>
                              </m:r>
                            </m:e>
                            <m:sub>
                              <m:r>
                                <m:t>T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1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/</m:t>
                          </m:r>
                          <m:sSub>
                            <m:e>
                              <m:r>
                                <m:t>P</m:t>
                              </m:r>
                            </m:e>
                            <m:sub>
                              <m:r>
                                <m:t>T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2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…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P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/</m:t>
                          </m:r>
                          <m:sSub>
                            <m:e>
                              <m:r>
                                <m:t>P</m:t>
                              </m:r>
                            </m:e>
                            <m:sub>
                              <m: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P</m:t>
                        </m:r>
                      </m:e>
                      <m:sub>
                        <m:r>
                          <m:t>T</m:t>
                        </m:r>
                      </m:sub>
                    </m:sSub>
                    <m:r>
                      <m:rPr>
                        <m:sty m:val="p"/>
                      </m:rPr>
                      <m:t>/</m:t>
                    </m:r>
                    <m:sSub>
                      <m:e>
                        <m:r>
                          <m:t>P</m:t>
                        </m:r>
                      </m:e>
                      <m:sub>
                        <m:r>
                          <m:t>0</m:t>
                        </m:r>
                      </m:sub>
                    </m:sSub>
                  </m:oMath>
                </a14:m>
                <a:r>
                  <a:rPr/>
                  <a:t>: product of price relatives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P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price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P</m:t>
                        </m:r>
                      </m:e>
                      <m:sub>
                        <m:r>
                          <m:t>0</m:t>
                        </m:r>
                      </m:sub>
                    </m:sSub>
                  </m:oMath>
                </a14:m>
                <a:r>
                  <a:rPr/>
                  <a:t>: price at time </a:t>
                </a:r>
                <a14:m>
                  <m:oMath xmlns:m="http://schemas.openxmlformats.org/officeDocument/2006/math">
                    <m:r>
                      <m:t>0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P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price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Price Relatives Product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P_T/P_0 = (P_T/P_{T-1})(P_{T-1}/P_{T-2}) \ldots (P_1/P_0) \tag{12}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$P_T/P_0$: product of price relatives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$P_T$: price at time $T$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$P_0$: price at time $0$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$P_t$: price at time $t$</a:t>
                </a:r>
              </a:p>
            </p:txBody>
          </p:sp>
        </mc:Choice>
      </mc:AlternateContent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Sum of Continuously Compounded Returns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r</m:t>
                          </m:r>
                        </m:e>
                        <m:sub>
                          <m:r>
                            <m:t>0</m:t>
                          </m:r>
                          <m:r>
                            <m:rPr>
                              <m:sty m:val="p"/>
                            </m:rPr>
                            <m:t>,</m:t>
                          </m:r>
                          <m:r>
                            <m:t>T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r</m:t>
                          </m:r>
                        </m:e>
                        <m:sub>
                          <m:r>
                            <m:t>T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1</m:t>
                          </m:r>
                          <m:r>
                            <m:rPr>
                              <m:sty m:val="p"/>
                            </m:rPr>
                            <m:t>,</m:t>
                          </m:r>
                          <m:r>
                            <m:t>T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r</m:t>
                          </m:r>
                        </m:e>
                        <m:sub>
                          <m:r>
                            <m:t>T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2</m:t>
                          </m:r>
                          <m:r>
                            <m:rPr>
                              <m:sty m:val="p"/>
                            </m:rPr>
                            <m:t>,</m:t>
                          </m:r>
                          <m:r>
                            <m:t>T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r>
                        <m:rPr>
                          <m:sty m:val="p"/>
                        </m:rPr>
                        <m:t>…</m:t>
                      </m:r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r</m:t>
                          </m:r>
                        </m:e>
                        <m:sub>
                          <m:r>
                            <m:t>0</m:t>
                          </m:r>
                          <m:r>
                            <m:rPr>
                              <m:sty m:val="p"/>
                            </m:rPr>
                            <m:t>,</m:t>
                          </m:r>
                          <m:r>
                            <m:t>1</m:t>
                          </m:r>
                        </m:sub>
                      </m:sSub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0</m:t>
                        </m:r>
                        <m:r>
                          <m:rPr>
                            <m:sty m:val="p"/>
                          </m:rPr>
                          <m:t>,</m:t>
                        </m:r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continuously compounded return from time </a:t>
                </a:r>
                <a14:m>
                  <m:oMath xmlns:m="http://schemas.openxmlformats.org/officeDocument/2006/math">
                    <m:r>
                      <m:t>0</m:t>
                    </m:r>
                  </m:oMath>
                </a14:m>
                <a:r>
                  <a:rPr/>
                  <a:t> to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T</m:t>
                        </m:r>
                        <m:r>
                          <m:rPr>
                            <m:sty m:val="p"/>
                          </m:rPr>
                          <m:t>,</m:t>
                        </m:r>
                        <m:r>
                          <m:t>T</m:t>
                        </m:r>
                        <m:r>
                          <m:rPr>
                            <m:sty m:val="p"/>
                          </m:rPr>
                          <m:t>+</m:t>
                        </m:r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Sum of Continuously Compounded Returns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r_{0,T} = r_{T-1,T} + r_{T-2,T-1} + \ldots + r_{0,1} \tag{13}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$r_{0,T}$: continuously compounded return from time $0$ to $T$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$r_{T,T+1}$: </a:t>
                </a:r>
              </a:p>
            </p:txBody>
          </p:sp>
        </mc:Choice>
      </mc:AlternateContent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Real Return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1</m:t>
                          </m:r>
                          <m:r>
                            <m:rPr>
                              <m:sty m:val="p"/>
                            </m:rPr>
                            <m:t>+</m:t>
                          </m:r>
                          <m:r>
                            <m:rPr>
                              <m:nor/>
                              <m:sty m:val="p"/>
                            </m:rPr>
                            <m:t>real return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1</m:t>
                          </m:r>
                          <m:r>
                            <m:rPr>
                              <m:sty m:val="p"/>
                            </m:rPr>
                            <m:t>+</m:t>
                          </m:r>
                          <m:r>
                            <m:rPr>
                              <m:nor/>
                              <m:sty m:val="p"/>
                            </m:rPr>
                            <m:t>real risk-free rate</m:t>
                          </m:r>
                        </m:e>
                      </m:d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1</m:t>
                          </m:r>
                          <m:r>
                            <m:rPr>
                              <m:sty m:val="p"/>
                            </m:rPr>
                            <m:t>+</m:t>
                          </m:r>
                          <m:r>
                            <m:rPr>
                              <m:nor/>
                              <m:sty m:val="p"/>
                            </m:rPr>
                            <m:t>risk premium</m:t>
                          </m:r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1</m:t>
                    </m:r>
                    <m:r>
                      <m:rPr>
                        <m:sty m:val="p"/>
                      </m:rPr>
                      <m:t>+</m:t>
                    </m:r>
                    <m:r>
                      <m:rPr>
                        <m:nor/>
                        <m:sty m:val="p"/>
                      </m:rPr>
                      <m:t>real return</m:t>
                    </m:r>
                  </m:oMath>
                </a14:m>
                <a:r>
                  <a:rPr/>
                  <a:t>: the real risk-free return and the risk premium combined</a:t>
                </a:r>
              </a:p>
              <a:p>
                <a:pPr lvl="0"/>
                <a14:m>
                  <m:oMath xmlns:m="http://schemas.openxmlformats.org/officeDocument/2006/math">
                    <m:r>
                      <m:rPr>
                        <m:nor/>
                        <m:sty m:val="p"/>
                      </m:rPr>
                      <m:t>real risk-free rate</m:t>
                    </m:r>
                  </m:oMath>
                </a14:m>
                <a:r>
                  <a:rPr/>
                  <a:t>:</a:t>
                </a:r>
              </a:p>
              <a:p>
                <a:pPr lvl="0"/>
                <a14:m>
                  <m:oMath xmlns:m="http://schemas.openxmlformats.org/officeDocument/2006/math">
                    <m:r>
                      <m:rPr>
                        <m:nor/>
                        <m:sty m:val="p"/>
                      </m:rPr>
                      <m:t>risk premium</m:t>
                    </m:r>
                  </m:oMath>
                </a14:m>
                <a:r>
                  <a:rPr/>
                  <a:t>: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Real Return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(1 + \text{real return}) = (1 + \text{real risk-free rate})(1 + \text{risk premium}) \tag{14}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$1 + \text{real return}$: the real risk-free return and the risk premium combined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$\text{real risk-free rate}$: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$\text{risk premium}$: </a:t>
                </a:r>
              </a:p>
            </p:txBody>
          </p:sp>
        </mc:Choice>
      </mc:AlternateContent>
    </p:spTree>
  </p:cSld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Leveraged Return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R</m:t>
                          </m:r>
                        </m:e>
                        <m:sub>
                          <m:r>
                            <m:t>L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rPr>
                              <m:nor/>
                              <m:sty m:val="p"/>
                            </m:rPr>
                            <m:t>Portfolio return</m:t>
                          </m:r>
                        </m:num>
                        <m:den>
                          <m:r>
                            <m:rPr>
                              <m:nor/>
                              <m:sty m:val="p"/>
                            </m:rPr>
                            <m:t>Portfolio equity</m:t>
                          </m:r>
                        </m:den>
                      </m:f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d>
                            <m:dPr>
                              <m:begChr m:val="["/>
                              <m:sepChr m:val=""/>
                              <m:endChr m:val="]"/>
                              <m:grow/>
                            </m:dPr>
                            <m:e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p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×</m:t>
                              </m:r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sSub>
                                    <m:e>
                                      <m:r>
                                        <m:t>V</m:t>
                                      </m:r>
                                    </m:e>
                                    <m:sub>
                                      <m:r>
                                        <m:t>E</m:t>
                                      </m:r>
                                    </m:sub>
                                  </m:sSub>
                                  <m:r>
                                    <m:rPr>
                                      <m:sty m:val="p"/>
                                    </m:rPr>
                                    <m:t>+</m:t>
                                  </m:r>
                                  <m:sSub>
                                    <m:e>
                                      <m:r>
                                        <m:t>V</m:t>
                                      </m:r>
                                    </m:e>
                                    <m:sub>
                                      <m:r>
                                        <m:t>B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sSub>
                                    <m:e>
                                      <m:r>
                                        <m:t>V</m:t>
                                      </m:r>
                                    </m:e>
                                    <m:sub>
                                      <m:r>
                                        <m:t>B</m:t>
                                      </m:r>
                                    </m:sub>
                                  </m:sSub>
                                  <m:r>
                                    <m:rPr>
                                      <m:sty m:val="p"/>
                                    </m:rPr>
                                    <m:t>×</m:t>
                                  </m:r>
                                  <m:sSub>
                                    <m:e>
                                      <m:r>
                                        <m:t>r</m:t>
                                      </m:r>
                                    </m:e>
                                    <m:sub>
                                      <m:r>
                                        <m:t>D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num>
                        <m:den>
                          <m:sSub>
                            <m:e>
                              <m:r>
                                <m:t>V</m:t>
                              </m:r>
                            </m:e>
                            <m:sub>
                              <m:r>
                                <m:t>E</m:t>
                              </m:r>
                            </m:sub>
                          </m:sSub>
                        </m:den>
                      </m:f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R</m:t>
                          </m:r>
                        </m:e>
                        <m:sub>
                          <m:r>
                            <m:t>p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r>
                                <m:t>V</m:t>
                              </m:r>
                            </m:e>
                            <m:sub>
                              <m:r>
                                <m:t>B</m:t>
                              </m:r>
                            </m:sub>
                          </m:sSub>
                        </m:num>
                        <m:den>
                          <m:sSub>
                            <m:e>
                              <m:r>
                                <m:t>V</m:t>
                              </m:r>
                            </m:e>
                            <m:sub>
                              <m:r>
                                <m:t>E</m:t>
                              </m:r>
                            </m:sub>
                          </m:sSub>
                        </m:den>
                      </m:f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p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−</m:t>
                          </m:r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D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R</m:t>
                          </m:r>
                        </m:e>
                        <m:sub>
                          <m:r>
                            <m:t>L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R</m:t>
                          </m:r>
                        </m:e>
                        <m:sub>
                          <m:r>
                            <m:t>p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r>
                                <m:t>V</m:t>
                              </m:r>
                            </m:e>
                            <m:sub>
                              <m:r>
                                <m:t>B</m:t>
                              </m:r>
                            </m:sub>
                          </m:sSub>
                        </m:num>
                        <m:den>
                          <m:sSub>
                            <m:e>
                              <m:r>
                                <m:t>V</m:t>
                              </m:r>
                            </m:e>
                            <m:sub>
                              <m:r>
                                <m:t>E</m:t>
                              </m:r>
                            </m:sub>
                          </m:sSub>
                        </m:den>
                      </m:f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p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−</m:t>
                          </m:r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D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L</m:t>
                        </m:r>
                      </m:sub>
                    </m:sSub>
                  </m:oMath>
                </a14:m>
                <a:r>
                  <a:rPr/>
                  <a:t>: leveraged portfolio return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p</m:t>
                        </m:r>
                      </m:sub>
                    </m:sSub>
                  </m:oMath>
                </a14:m>
                <a:r>
                  <a:rPr/>
                  <a:t>: total investment return on leveraged portfolio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V</m:t>
                        </m:r>
                      </m:e>
                      <m:sub>
                        <m:r>
                          <m:t>B</m:t>
                        </m:r>
                      </m:sub>
                    </m:sSub>
                  </m:oMath>
                </a14:m>
                <a:r>
                  <a:rPr/>
                  <a:t>: debt or borrowed funds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V</m:t>
                        </m:r>
                      </m:e>
                      <m:sub>
                        <m:r>
                          <m:t>E</m:t>
                        </m:r>
                      </m:sub>
                    </m:sSub>
                  </m:oMath>
                </a14:m>
                <a:r>
                  <a:rPr/>
                  <a:t>: equity of the portfolio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D</m:t>
                        </m:r>
                      </m:sub>
                    </m:sSub>
                  </m:oMath>
                </a14:m>
                <a:r>
                  <a:rPr/>
                  <a:t>: borrowing cost on debt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Leveraged Return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R_L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= \frac{\text{Portfolio return}}{\text{Portfolio equity}}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= \frac{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R_p \times (V_E + V_B) - (V_B \times r_D)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}{V_E}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= R_p + \frac{V_B}{V_E}(R_p - r_D)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\tag{15}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R_L = R_p + \frac{V_B}{V_E}(R_p - r_D)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$R_L$: leveraged portfolio return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$R_p$: total investment return on leveraged portfolio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$V_B$: debt or borrowed funds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$V_E$: equity of the portfolio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$r_D$: borrowing cost on debt</a:t>
                </a:r>
              </a:p>
            </p:txBody>
          </p:sp>
        </mc:Choice>
      </mc:AlternateContent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1270000">
              <a:buNone/>
            </a:pPr>
            <a:r>
              <a:rPr sz="2000" b="1"/>
              <a:t>Download Files</a:t>
            </a:r>
          </a:p>
          <a:p>
            <a:pPr lvl="0" indent="0" marL="1270000">
              <a:buNone/>
            </a:pPr>
            <a:r>
              <a:rPr sz="2000"/>
              <a:t>Download PDF | Download Word | Download PowerPoint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Learning Module 3: Rates of Return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Holding Period Return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R</m:t>
                      </m:r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sSub>
                                <m:e>
                                  <m:r>
                                    <m:t>P</m:t>
                                  </m:r>
                                </m:e>
                                <m:sub>
                                  <m: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sSub>
                                <m:e>
                                  <m:r>
                                    <m:t>P</m:t>
                                  </m:r>
                                </m:e>
                                <m:sub>
                                  <m:r>
                                    <m:t>0</m:t>
                                  </m:r>
                                </m:sub>
                              </m:sSub>
                            </m:e>
                          </m:d>
                          <m:r>
                            <m:rPr>
                              <m:sty m:val="p"/>
                            </m:rPr>
                            <m:t>+</m:t>
                          </m:r>
                          <m:sSub>
                            <m:e>
                              <m:r>
                                <m:t>I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e>
                              <m:r>
                                <m:t>P</m:t>
                              </m:r>
                            </m:e>
                            <m:sub>
                              <m: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 holding period return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P</m:t>
                        </m:r>
                      </m:e>
                      <m:sub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 price at end of period </a:t>
                </a:r>
                <a14:m>
                  <m:oMath xmlns:m="http://schemas.openxmlformats.org/officeDocument/2006/math"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r>
                          <m:t>t</m:t>
                        </m:r>
                        <m:r>
                          <m:rPr>
                            <m:sty m:val="p"/>
                          </m:rPr>
                          <m:t>=</m:t>
                        </m:r>
                        <m:r>
                          <m:t>1</m:t>
                        </m:r>
                      </m:e>
                    </m:d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P</m:t>
                        </m:r>
                      </m:e>
                      <m:sub>
                        <m:r>
                          <m:t>0</m:t>
                        </m:r>
                      </m:sub>
                    </m:sSub>
                  </m:oMath>
                </a14:m>
                <a:r>
                  <a:rPr/>
                  <a:t>: price at beginning of period </a:t>
                </a:r>
                <a14:m>
                  <m:oMath xmlns:m="http://schemas.openxmlformats.org/officeDocument/2006/math"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r>
                          <m:t>t</m:t>
                        </m:r>
                        <m:r>
                          <m:rPr>
                            <m:sty m:val="p"/>
                          </m:rPr>
                          <m:t>=</m:t>
                        </m:r>
                        <m:r>
                          <m:t>0</m:t>
                        </m:r>
                      </m:e>
                    </m:d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I</m:t>
                        </m:r>
                      </m:e>
                      <m:sub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 income received at end of period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Holding Period Return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R = \frac{(P_1 - P_0) + I_1}{P_0} \tag{1}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holding period return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$P_1$: price at end of period $(t=1)$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$P_0$: price at beginning of period $(t=0)$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$I_1$: income received at end of period</a:t>
                </a:r>
              </a:p>
            </p:txBody>
          </p:sp>
        </mc:Choice>
      </mc:AlternateContent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Arithmetic Mean Return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acc>
                            <m:accPr>
                              <m:chr m:val="‾"/>
                            </m:accPr>
                            <m:e>
                              <m:r>
                                <m:t>R</m:t>
                              </m:r>
                            </m:e>
                          </m:acc>
                        </m:e>
                        <m:sub>
                          <m:r>
                            <m:t>i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i</m:t>
                              </m:r>
                              <m:r>
                                <m:t>1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+</m:t>
                          </m:r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i</m:t>
                              </m:r>
                              <m:r>
                                <m:t>2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+</m:t>
                          </m:r>
                          <m:r>
                            <m:rPr>
                              <m:sty m:val="p"/>
                            </m:rPr>
                            <m:t>⋯</m:t>
                          </m:r>
                          <m:r>
                            <m:rPr>
                              <m:sty m:val="p"/>
                            </m:rPr>
                            <m:t>+</m:t>
                          </m:r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i</m:t>
                              </m:r>
                              <m:r>
                                <m:rPr>
                                  <m:sty m:val="p"/>
                                </m:rPr>
                                <m:t>,</m:t>
                              </m:r>
                              <m:r>
                                <m:t>T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1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+</m:t>
                          </m:r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i</m:t>
                              </m:r>
                              <m:r>
                                <m:t>T</m:t>
                              </m:r>
                            </m:sub>
                          </m:sSub>
                        </m:num>
                        <m:den>
                          <m:r>
                            <m:t>T</m:t>
                          </m:r>
                        </m:den>
                      </m:f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t>1</m:t>
                          </m:r>
                        </m:num>
                        <m:den>
                          <m:r>
                            <m:t>T</m:t>
                          </m:r>
                        </m:den>
                      </m:f>
                      <m:nary>
                        <m:naryPr>
                          <m:chr m:val="∑"/>
                          <m:limLoc m:val="undOvr"/>
                          <m:subHide m:val="off"/>
                          <m:supHide m:val="off"/>
                        </m:naryPr>
                        <m:sub>
                          <m:r>
                            <m:t>t</m:t>
                          </m:r>
                          <m:r>
                            <m:rPr>
                              <m:sty m:val="p"/>
                            </m:rPr>
                            <m:t>=</m:t>
                          </m:r>
                          <m:r>
                            <m:t>1</m:t>
                          </m:r>
                        </m:sub>
                        <m:sup>
                          <m:r>
                            <m:t>T</m:t>
                          </m:r>
                        </m:sup>
                        <m:e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i</m:t>
                              </m:r>
                              <m:r>
                                <m:t>t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‾"/>
                          </m:accPr>
                          <m:e>
                            <m:r>
                              <m:t>R</m:t>
                            </m:r>
                          </m:e>
                        </m:acc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arithmetic mean return for asset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i</m:t>
                        </m:r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return in period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r>
                  <a:rPr/>
                  <a:t> for asset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r>
                  <a:rPr/>
                  <a:t>: total number of periods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Arithmetic Mean Return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\bar{R}_i = \frac{R_{i1} + R_{i2} + \cdots + R_{i,T-1} + R_{iT}}{T}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= \frac{1}{T} \sum_{t=1}^{T} R_{it} \tag{2}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$\bar{R}_i$: arithmetic mean return for asset $i$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$R_{it}$: return in period $t$ for asset $i$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$T$: total number of periods</a:t>
                </a:r>
              </a:p>
            </p:txBody>
          </p:sp>
        </mc:Choice>
      </mc:AlternateContent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Geometric Mean Return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acc>
                            <m:accPr>
                              <m:chr m:val="‾"/>
                            </m:accPr>
                            <m:e>
                              <m:r>
                                <m:t>R</m:t>
                              </m:r>
                            </m:e>
                          </m:acc>
                        </m:e>
                        <m:sub>
                          <m:r>
                            <m:t>G</m:t>
                          </m:r>
                          <m:r>
                            <m:t>i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rad>
                        <m:deg>
                          <m:r>
                            <m:t>T</m:t>
                          </m:r>
                        </m:deg>
                        <m:e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i</m:t>
                                  </m:r>
                                  <m: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m:rPr>
                              <m:sty m:val="p"/>
                            </m:rPr>
                            <m:t>×</m:t>
                          </m:r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i</m:t>
                                  </m:r>
                                  <m: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m:rPr>
                              <m:sty m:val="p"/>
                            </m:rPr>
                            <m:t>×</m:t>
                          </m:r>
                          <m:r>
                            <m:rPr>
                              <m:sty m:val="p"/>
                            </m:rPr>
                            <m:t>⋯</m:t>
                          </m:r>
                          <m:r>
                            <m:rPr>
                              <m:sty m:val="p"/>
                            </m:rPr>
                            <m:t>×</m:t>
                          </m:r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i</m:t>
                                  </m:r>
                                  <m:r>
                                    <m:rPr>
                                      <m:sty m:val="p"/>
                                    </m:rPr>
                                    <m:t>,</m:t>
                                  </m:r>
                                  <m:r>
                                    <m:t>T</m:t>
                                  </m:r>
                                  <m:r>
                                    <m:rPr>
                                      <m:sty m:val="p"/>
                                    </m:rPr>
                                    <m:t>−</m:t>
                                  </m:r>
                                  <m: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m:rPr>
                              <m:sty m:val="p"/>
                            </m:rPr>
                            <m:t>×</m:t>
                          </m:r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i</m:t>
                                  </m:r>
                                  <m:r>
                                    <m:t>T</m:t>
                                  </m:r>
                                </m:sub>
                              </m:sSub>
                            </m:e>
                          </m:d>
                        </m:e>
                      </m:rad>
                      <m:r>
                        <m:rPr>
                          <m:sty m:val="p"/>
                        </m:rPr>
                        <m:t>−</m:t>
                      </m:r>
                      <m:r>
                        <m:t>1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acc>
                            <m:accPr>
                              <m:chr m:val="‾"/>
                            </m:accPr>
                            <m:e>
                              <m:r>
                                <m:t>R</m:t>
                              </m:r>
                            </m:e>
                          </m:acc>
                        </m:e>
                        <m:sub>
                          <m:r>
                            <m:t>G</m:t>
                          </m:r>
                          <m:r>
                            <m:t>i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rad>
                        <m:deg>
                          <m:r>
                            <m:t>T</m:t>
                          </m:r>
                        </m:deg>
                        <m:e>
                          <m:nary>
                            <m:naryPr>
                              <m:chr m:val="∏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t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T</m:t>
                              </m:r>
                            </m:sup>
                            <m:e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r>
                                    <m:t>1</m:t>
                                  </m:r>
                                  <m:r>
                                    <m:rPr>
                                      <m:sty m:val="p"/>
                                    </m:rPr>
                                    <m:t>+</m:t>
                                  </m:r>
                                  <m:sSub>
                                    <m:e>
                                      <m:r>
                                        <m:t>R</m:t>
                                      </m:r>
                                    </m:e>
                                    <m:sub>
                                      <m:r>
                                        <m:t>t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nary>
                        </m:e>
                      </m:rad>
                      <m:r>
                        <m:rPr>
                          <m:sty m:val="p"/>
                        </m:rPr>
                        <m:t>−</m:t>
                      </m:r>
                      <m:r>
                        <m:t>1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‾"/>
                          </m:accPr>
                          <m:e>
                            <m:r>
                              <m:t>R</m:t>
                            </m:r>
                          </m:e>
                        </m:acc>
                      </m:e>
                      <m:sub>
                        <m:r>
                          <m:t>G</m:t>
                        </m:r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geometric mean return for asset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i</m:t>
                        </m:r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return in period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r>
                  <a:rPr/>
                  <a:t> for asset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r>
                  <a:rPr/>
                  <a:t>: total number of periods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Geometric Mean Return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\bar{R}_{Gi}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= \sqrt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{(1 + R_{i1}) \times (1 + R_{i2}) \times \cdots \times (1 + R_{i,T-1}) \times (1 + R_{iT})} - 1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\tag{3}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\bar{R}_{Gi} = \sqrt[T]{\prod_{t=1}^{T} (1 + R_{t})} - 1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$\bar{R}_{Gi}$: geometric mean return for asset $i$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$R_{it}$: return in period $t$ for asset $i$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$T$: total number of periods</a:t>
                </a:r>
              </a:p>
            </p:txBody>
          </p:sp>
        </mc:Choice>
      </mc:AlternateContent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Harmonic Mean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acc>
                            <m:accPr>
                              <m:chr m:val="‾"/>
                            </m:accPr>
                            <m:e>
                              <m:r>
                                <m:t>X</m:t>
                              </m:r>
                            </m:e>
                          </m:acc>
                        </m:e>
                        <m:sub>
                          <m:r>
                            <m:t>H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t>n</m:t>
                          </m:r>
                        </m:num>
                        <m:den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i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n</m:t>
                              </m:r>
                            </m:sup>
                            <m:e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r>
                                    <m:t>1</m:t>
                                  </m:r>
                                  <m:r>
                                    <m:rPr>
                                      <m:sty m:val="p"/>
                                    </m:rPr>
                                    <m:t>/</m:t>
                                  </m:r>
                                  <m:sSub>
                                    <m:e>
                                      <m:r>
                                        <m:t>X</m:t>
                                      </m:r>
                                    </m:e>
                                    <m:sub>
                                      <m:r>
                                        <m:t>i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‾"/>
                          </m:accPr>
                          <m:e>
                            <m:r>
                              <m:t>X</m:t>
                            </m:r>
                          </m:e>
                        </m:acc>
                      </m:e>
                      <m:sub>
                        <m:r>
                          <m:t>H</m:t>
                        </m:r>
                      </m:sub>
                    </m:sSub>
                  </m:oMath>
                </a14:m>
                <a:r>
                  <a:rPr/>
                  <a:t>: harmonic mean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observation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  <a:r>
                  <a:rPr/>
                  <a:t> (must be positive)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observations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Harmonic Mean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\bar{X}_H = \frac{n}{\sum_{i=1}^{n} (1/X_i)} \tag{4}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$\bar{X}_H$: harmonic mean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$X_i$: observation $i$ (must be positive)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observations</a:t>
                </a:r>
              </a:p>
            </p:txBody>
          </p:sp>
        </mc:Choice>
      </mc:AlternateContent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Money-Weighted Return (Internal Rate of Return)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nary>
                        <m:naryPr>
                          <m:chr m:val="∑"/>
                          <m:limLoc m:val="undOvr"/>
                          <m:subHide m:val="off"/>
                          <m:supHide m:val="off"/>
                        </m:naryPr>
                        <m:sub>
                          <m:r>
                            <m:t>t</m:t>
                          </m:r>
                          <m:r>
                            <m:rPr>
                              <m:sty m:val="p"/>
                            </m:rPr>
                            <m:t>=</m:t>
                          </m:r>
                          <m:r>
                            <m:t>0</m:t>
                          </m:r>
                        </m:sub>
                        <m:sup>
                          <m:r>
                            <m:t>T</m:t>
                          </m:r>
                        </m:sup>
                        <m:e>
                          <m:f>
                            <m:fPr>
                              <m:type m:val="bar"/>
                            </m:fPr>
                            <m:num>
                              <m:r>
                                <m:t>C</m:t>
                              </m:r>
                              <m:sSub>
                                <m:e>
                                  <m:r>
                                    <m:t>F</m:t>
                                  </m:r>
                                </m:e>
                                <m:sub>
                                  <m:r>
                                    <m:t>t</m:t>
                                  </m:r>
                                </m:sub>
                              </m:sSub>
                            </m:num>
                            <m:den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r>
                                        <m:t>1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m:t>+</m:t>
                                      </m:r>
                                      <m:r>
                                        <m:rPr>
                                          <m:nor/>
                                          <m:sty m:val="p"/>
                                        </m:rPr>
                                        <m:t>IRR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m:t>t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  <m:r>
                        <m:rPr>
                          <m:sty m:val="p"/>
                        </m:rPr>
                        <m:t>=</m:t>
                      </m:r>
                      <m:r>
                        <m:t>0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rPr>
                        <m:nor/>
                        <m:sty m:val="p"/>
                      </m:rPr>
                      <m:t>IRR</m:t>
                    </m:r>
                  </m:oMath>
                </a14:m>
                <a:r>
                  <a:rPr/>
                  <a:t>: internal rate of return (money-weighted return)</a:t>
                </a:r>
              </a:p>
              <a:p>
                <a:pPr lvl="0"/>
                <a14:m>
                  <m:oMath xmlns:m="http://schemas.openxmlformats.org/officeDocument/2006/math">
                    <m:r>
                      <m:t>C</m:t>
                    </m:r>
                    <m:sSub>
                      <m:e>
                        <m:r>
                          <m:t>F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cash flow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r>
                  <a:rPr/>
                  <a:t>: number of periods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Money-Weighted Return (Internal Rate of Return)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\sum_{t=0}^{T} \frac{CF_t}{(1 + \text{IRR})^t} = 0 \tag{5}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$\text{IRR}$: internal rate of return (money-weighted return)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$CF_t$: cash flow at time $t$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$T$: number of periods</a:t>
                </a:r>
              </a:p>
            </p:txBody>
          </p:sp>
        </mc:Choice>
      </mc:AlternateContent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Time-Weighted Return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R</m:t>
                          </m:r>
                        </m:e>
                        <m:sub>
                          <m:r>
                            <m:t>T</m:t>
                          </m:r>
                          <m:r>
                            <m:t>W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p>
                        <m:e>
                          <m:d>
                            <m:dPr>
                              <m:begChr m:val="["/>
                              <m:sepChr m:val=""/>
                              <m:endChr m:val="]"/>
                              <m:grow/>
                            </m:dPr>
                            <m:e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r>
                                    <m:t>1</m:t>
                                  </m:r>
                                  <m:r>
                                    <m:rPr>
                                      <m:sty m:val="p"/>
                                    </m:rPr>
                                    <m:t>+</m:t>
                                  </m:r>
                                  <m:sSub>
                                    <m:e>
                                      <m:r>
                                        <m:t>R</m:t>
                                      </m:r>
                                    </m:e>
                                    <m:sub>
                                      <m: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m:rPr>
                                  <m:sty m:val="p"/>
                                </m:rPr>
                                <m:t>×</m:t>
                              </m:r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r>
                                    <m:t>1</m:t>
                                  </m:r>
                                  <m:r>
                                    <m:rPr>
                                      <m:sty m:val="p"/>
                                    </m:rPr>
                                    <m:t>+</m:t>
                                  </m:r>
                                  <m:sSub>
                                    <m:e>
                                      <m:r>
                                        <m:t>R</m:t>
                                      </m:r>
                                    </m:e>
                                    <m:sub>
                                      <m: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m:rPr>
                                  <m:sty m:val="p"/>
                                </m:rPr>
                                <m:t>×</m:t>
                              </m:r>
                              <m:r>
                                <m:rPr>
                                  <m:sty m:val="p"/>
                                </m:rPr>
                                <m:t>⋯</m:t>
                              </m:r>
                              <m:r>
                                <m:rPr>
                                  <m:sty m:val="p"/>
                                </m:rPr>
                                <m:t>×</m:t>
                              </m:r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r>
                                    <m:t>1</m:t>
                                  </m:r>
                                  <m:r>
                                    <m:rPr>
                                      <m:sty m:val="p"/>
                                    </m:rPr>
                                    <m:t>+</m:t>
                                  </m:r>
                                  <m:sSub>
                                    <m:e>
                                      <m:r>
                                        <m:t>R</m:t>
                                      </m:r>
                                    </m:e>
                                    <m:sub>
                                      <m:r>
                                        <m:t>N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e>
                        <m:sup>
                          <m:r>
                            <m:t>1</m:t>
                          </m:r>
                          <m:r>
                            <m:rPr>
                              <m:sty m:val="p"/>
                            </m:rPr>
                            <m:t>/</m:t>
                          </m:r>
                          <m:r>
                            <m:t>N</m:t>
                          </m:r>
                        </m:sup>
                      </m:sSup>
                      <m:r>
                        <m:rPr>
                          <m:sty m:val="p"/>
                        </m:rPr>
                        <m:t>−</m:t>
                      </m:r>
                      <m:r>
                        <m:t>1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T</m:t>
                        </m:r>
                        <m:r>
                          <m:t>W</m:t>
                        </m:r>
                      </m:sub>
                    </m:sSub>
                  </m:oMath>
                </a14:m>
                <a:r>
                  <a:rPr/>
                  <a:t>: annualized time-weighted return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time-weighted return for year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years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Time-Weighted Return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R_{TW} = \left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(1 + R_1) \times (1 + R_2) \times \cdots \times (1 + R_N)\right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^{1/N} - 1 \tag{6}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$R_{TW}$: annualized time-weighted return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$R_i$: time-weighted return for year $i$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years</a:t>
                </a:r>
              </a:p>
            </p:txBody>
          </p:sp>
        </mc:Choice>
      </mc:AlternateContent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Rates and Returns</dc:title>
  <dc:creator/>
  <cp:keywords/>
  <dcterms:created xsi:type="dcterms:W3CDTF">2026-01-22T04:52:40Z</dcterms:created>
  <dcterms:modified xsi:type="dcterms:W3CDTF">2026-01-22T04:52:40Z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iblio-config">
    <vt:lpwstr>True</vt:lpwstr>
  </property>
  <property fmtid="{D5CDD505-2E9C-101B-9397-08002B2CF9AE}" pid="3" name="header-includes">
    <vt:lpwstr/>
  </property>
  <property fmtid="{D5CDD505-2E9C-101B-9397-08002B2CF9AE}" pid="4" name="include-after">
    <vt:lpwstr/>
  </property>
  <property fmtid="{D5CDD505-2E9C-101B-9397-08002B2CF9AE}" pid="5" name="include-before">
    <vt:lpwstr/>
  </property>
  <property fmtid="{D5CDD505-2E9C-101B-9397-08002B2CF9AE}" pid="6" name="labels">
    <vt:lpwstr/>
  </property>
  <property fmtid="{D5CDD505-2E9C-101B-9397-08002B2CF9AE}" pid="7" name="subtitle">
    <vt:lpwstr>Quantitative Methods</vt:lpwstr>
  </property>
  <property fmtid="{D5CDD505-2E9C-101B-9397-08002B2CF9AE}" pid="8" name="toc-title">
    <vt:lpwstr>Table of contents</vt:lpwstr>
  </property>
</Properties>
</file>